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51206400" cy="25603200"/>
  <p:notesSz cx="6858000" cy="9144000"/>
  <p:custDataLst>
    <p:tags r:id="rId4"/>
  </p:custDataLst>
  <p:defaultTextStyle>
    <a:defPPr>
      <a:defRPr lang="en-US"/>
    </a:defPPr>
    <a:lvl1pPr marL="0" algn="l" defTabSz="5434096" rtl="0" eaLnBrk="1" latinLnBrk="0" hangingPunct="1">
      <a:defRPr sz="10700" kern="1200">
        <a:solidFill>
          <a:schemeClr val="tx1"/>
        </a:solidFill>
        <a:latin typeface="+mn-lt"/>
        <a:ea typeface="+mn-ea"/>
        <a:cs typeface="+mn-cs"/>
      </a:defRPr>
    </a:lvl1pPr>
    <a:lvl2pPr marL="2717048" algn="l" defTabSz="5434096" rtl="0" eaLnBrk="1" latinLnBrk="0" hangingPunct="1">
      <a:defRPr sz="10700" kern="1200">
        <a:solidFill>
          <a:schemeClr val="tx1"/>
        </a:solidFill>
        <a:latin typeface="+mn-lt"/>
        <a:ea typeface="+mn-ea"/>
        <a:cs typeface="+mn-cs"/>
      </a:defRPr>
    </a:lvl2pPr>
    <a:lvl3pPr marL="5434096" algn="l" defTabSz="5434096" rtl="0" eaLnBrk="1" latinLnBrk="0" hangingPunct="1">
      <a:defRPr sz="10700" kern="1200">
        <a:solidFill>
          <a:schemeClr val="tx1"/>
        </a:solidFill>
        <a:latin typeface="+mn-lt"/>
        <a:ea typeface="+mn-ea"/>
        <a:cs typeface="+mn-cs"/>
      </a:defRPr>
    </a:lvl3pPr>
    <a:lvl4pPr marL="8151144" algn="l" defTabSz="5434096" rtl="0" eaLnBrk="1" latinLnBrk="0" hangingPunct="1">
      <a:defRPr sz="10700" kern="1200">
        <a:solidFill>
          <a:schemeClr val="tx1"/>
        </a:solidFill>
        <a:latin typeface="+mn-lt"/>
        <a:ea typeface="+mn-ea"/>
        <a:cs typeface="+mn-cs"/>
      </a:defRPr>
    </a:lvl4pPr>
    <a:lvl5pPr marL="10868193" algn="l" defTabSz="5434096" rtl="0" eaLnBrk="1" latinLnBrk="0" hangingPunct="1">
      <a:defRPr sz="10700" kern="1200">
        <a:solidFill>
          <a:schemeClr val="tx1"/>
        </a:solidFill>
        <a:latin typeface="+mn-lt"/>
        <a:ea typeface="+mn-ea"/>
        <a:cs typeface="+mn-cs"/>
      </a:defRPr>
    </a:lvl5pPr>
    <a:lvl6pPr marL="13585241" algn="l" defTabSz="5434096" rtl="0" eaLnBrk="1" latinLnBrk="0" hangingPunct="1">
      <a:defRPr sz="10700" kern="1200">
        <a:solidFill>
          <a:schemeClr val="tx1"/>
        </a:solidFill>
        <a:latin typeface="+mn-lt"/>
        <a:ea typeface="+mn-ea"/>
        <a:cs typeface="+mn-cs"/>
      </a:defRPr>
    </a:lvl6pPr>
    <a:lvl7pPr marL="16302289" algn="l" defTabSz="5434096" rtl="0" eaLnBrk="1" latinLnBrk="0" hangingPunct="1">
      <a:defRPr sz="10700" kern="1200">
        <a:solidFill>
          <a:schemeClr val="tx1"/>
        </a:solidFill>
        <a:latin typeface="+mn-lt"/>
        <a:ea typeface="+mn-ea"/>
        <a:cs typeface="+mn-cs"/>
      </a:defRPr>
    </a:lvl7pPr>
    <a:lvl8pPr marL="19019337" algn="l" defTabSz="5434096" rtl="0" eaLnBrk="1" latinLnBrk="0" hangingPunct="1">
      <a:defRPr sz="10700" kern="1200">
        <a:solidFill>
          <a:schemeClr val="tx1"/>
        </a:solidFill>
        <a:latin typeface="+mn-lt"/>
        <a:ea typeface="+mn-ea"/>
        <a:cs typeface="+mn-cs"/>
      </a:defRPr>
    </a:lvl8pPr>
    <a:lvl9pPr marL="21736385" algn="l" defTabSz="5434096" rtl="0" eaLnBrk="1" latinLnBrk="0" hangingPunct="1">
      <a:defRPr sz="107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8064">
          <p15:clr>
            <a:srgbClr val="A4A3A4"/>
          </p15:clr>
        </p15:guide>
        <p15:guide id="2" pos="1612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ydney Ric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0520"/>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930" autoAdjust="0"/>
    <p:restoredTop sz="94048" autoAdjust="0"/>
  </p:normalViewPr>
  <p:slideViewPr>
    <p:cSldViewPr>
      <p:cViewPr varScale="1">
        <p:scale>
          <a:sx n="25" d="100"/>
          <a:sy n="25" d="100"/>
        </p:scale>
        <p:origin x="163" y="82"/>
      </p:cViewPr>
      <p:guideLst>
        <p:guide orient="horz" pos="8064"/>
        <p:guide pos="1612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CBCD81-A1E1-45BB-A26A-B8840BE18A9B}" type="datetimeFigureOut">
              <a:rPr lang="en-US" smtClean="0"/>
              <a:t>10/10/2014</a:t>
            </a:fld>
            <a:endParaRPr lang="en-US"/>
          </a:p>
        </p:txBody>
      </p:sp>
      <p:sp>
        <p:nvSpPr>
          <p:cNvPr id="4" name="Slide Image Placeholder 3"/>
          <p:cNvSpPr>
            <a:spLocks noGrp="1" noRot="1" noChangeAspect="1"/>
          </p:cNvSpPr>
          <p:nvPr>
            <p:ph type="sldImg" idx="2"/>
          </p:nvPr>
        </p:nvSpPr>
        <p:spPr>
          <a:xfrm>
            <a:off x="342900" y="1143000"/>
            <a:ext cx="61722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A8DECB-D803-4201-967B-B1ED67AB15DA}" type="slidenum">
              <a:rPr lang="en-US" smtClean="0"/>
              <a:t>‹#›</a:t>
            </a:fld>
            <a:endParaRPr lang="en-US"/>
          </a:p>
        </p:txBody>
      </p:sp>
    </p:spTree>
    <p:extLst>
      <p:ext uri="{BB962C8B-B14F-4D97-AF65-F5344CB8AC3E}">
        <p14:creationId xmlns:p14="http://schemas.microsoft.com/office/powerpoint/2010/main" val="1728060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A8DECB-D803-4201-967B-B1ED67AB15DA}" type="slidenum">
              <a:rPr lang="en-US" smtClean="0"/>
              <a:t>1</a:t>
            </a:fld>
            <a:endParaRPr lang="en-US"/>
          </a:p>
        </p:txBody>
      </p:sp>
    </p:spTree>
    <p:extLst>
      <p:ext uri="{BB962C8B-B14F-4D97-AF65-F5344CB8AC3E}">
        <p14:creationId xmlns:p14="http://schemas.microsoft.com/office/powerpoint/2010/main" val="3908987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7953589"/>
            <a:ext cx="43525440" cy="5488093"/>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960" y="14508480"/>
            <a:ext cx="35844480" cy="6543040"/>
          </a:xfrm>
        </p:spPr>
        <p:txBody>
          <a:bodyPr/>
          <a:lstStyle>
            <a:lvl1pPr marL="0" indent="0" algn="ctr">
              <a:buNone/>
              <a:defRPr>
                <a:solidFill>
                  <a:schemeClr val="tx1">
                    <a:tint val="75000"/>
                  </a:schemeClr>
                </a:solidFill>
              </a:defRPr>
            </a:lvl1pPr>
            <a:lvl2pPr marL="2717048" indent="0" algn="ctr">
              <a:buNone/>
              <a:defRPr>
                <a:solidFill>
                  <a:schemeClr val="tx1">
                    <a:tint val="75000"/>
                  </a:schemeClr>
                </a:solidFill>
              </a:defRPr>
            </a:lvl2pPr>
            <a:lvl3pPr marL="5434096" indent="0" algn="ctr">
              <a:buNone/>
              <a:defRPr>
                <a:solidFill>
                  <a:schemeClr val="tx1">
                    <a:tint val="75000"/>
                  </a:schemeClr>
                </a:solidFill>
              </a:defRPr>
            </a:lvl3pPr>
            <a:lvl4pPr marL="8151144" indent="0" algn="ctr">
              <a:buNone/>
              <a:defRPr>
                <a:solidFill>
                  <a:schemeClr val="tx1">
                    <a:tint val="75000"/>
                  </a:schemeClr>
                </a:solidFill>
              </a:defRPr>
            </a:lvl4pPr>
            <a:lvl5pPr marL="10868193" indent="0" algn="ctr">
              <a:buNone/>
              <a:defRPr>
                <a:solidFill>
                  <a:schemeClr val="tx1">
                    <a:tint val="75000"/>
                  </a:schemeClr>
                </a:solidFill>
              </a:defRPr>
            </a:lvl5pPr>
            <a:lvl6pPr marL="13585241" indent="0" algn="ctr">
              <a:buNone/>
              <a:defRPr>
                <a:solidFill>
                  <a:schemeClr val="tx1">
                    <a:tint val="75000"/>
                  </a:schemeClr>
                </a:solidFill>
              </a:defRPr>
            </a:lvl6pPr>
            <a:lvl7pPr marL="16302289" indent="0" algn="ctr">
              <a:buNone/>
              <a:defRPr>
                <a:solidFill>
                  <a:schemeClr val="tx1">
                    <a:tint val="75000"/>
                  </a:schemeClr>
                </a:solidFill>
              </a:defRPr>
            </a:lvl7pPr>
            <a:lvl8pPr marL="19019337" indent="0" algn="ctr">
              <a:buNone/>
              <a:defRPr>
                <a:solidFill>
                  <a:schemeClr val="tx1">
                    <a:tint val="75000"/>
                  </a:schemeClr>
                </a:solidFill>
              </a:defRPr>
            </a:lvl8pPr>
            <a:lvl9pPr marL="2173638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124640" y="1025317"/>
            <a:ext cx="11521440" cy="2184569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60320" y="1025317"/>
            <a:ext cx="33710880" cy="2184569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16452428"/>
            <a:ext cx="43525440" cy="5085080"/>
          </a:xfrm>
        </p:spPr>
        <p:txBody>
          <a:bodyPr anchor="t"/>
          <a:lstStyle>
            <a:lvl1pPr algn="l">
              <a:defRPr sz="238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3" y="10851731"/>
            <a:ext cx="43525440" cy="5600698"/>
          </a:xfrm>
        </p:spPr>
        <p:txBody>
          <a:bodyPr anchor="b"/>
          <a:lstStyle>
            <a:lvl1pPr marL="0" indent="0">
              <a:buNone/>
              <a:defRPr sz="11900">
                <a:solidFill>
                  <a:schemeClr val="tx1">
                    <a:tint val="75000"/>
                  </a:schemeClr>
                </a:solidFill>
              </a:defRPr>
            </a:lvl1pPr>
            <a:lvl2pPr marL="2717048" indent="0">
              <a:buNone/>
              <a:defRPr sz="10700">
                <a:solidFill>
                  <a:schemeClr val="tx1">
                    <a:tint val="75000"/>
                  </a:schemeClr>
                </a:solidFill>
              </a:defRPr>
            </a:lvl2pPr>
            <a:lvl3pPr marL="5434096" indent="0">
              <a:buNone/>
              <a:defRPr sz="9500">
                <a:solidFill>
                  <a:schemeClr val="tx1">
                    <a:tint val="75000"/>
                  </a:schemeClr>
                </a:solidFill>
              </a:defRPr>
            </a:lvl3pPr>
            <a:lvl4pPr marL="8151144" indent="0">
              <a:buNone/>
              <a:defRPr sz="8300">
                <a:solidFill>
                  <a:schemeClr val="tx1">
                    <a:tint val="75000"/>
                  </a:schemeClr>
                </a:solidFill>
              </a:defRPr>
            </a:lvl4pPr>
            <a:lvl5pPr marL="10868193" indent="0">
              <a:buNone/>
              <a:defRPr sz="8300">
                <a:solidFill>
                  <a:schemeClr val="tx1">
                    <a:tint val="75000"/>
                  </a:schemeClr>
                </a:solidFill>
              </a:defRPr>
            </a:lvl5pPr>
            <a:lvl6pPr marL="13585241" indent="0">
              <a:buNone/>
              <a:defRPr sz="8300">
                <a:solidFill>
                  <a:schemeClr val="tx1">
                    <a:tint val="75000"/>
                  </a:schemeClr>
                </a:solidFill>
              </a:defRPr>
            </a:lvl6pPr>
            <a:lvl7pPr marL="16302289" indent="0">
              <a:buNone/>
              <a:defRPr sz="8300">
                <a:solidFill>
                  <a:schemeClr val="tx1">
                    <a:tint val="75000"/>
                  </a:schemeClr>
                </a:solidFill>
              </a:defRPr>
            </a:lvl7pPr>
            <a:lvl8pPr marL="19019337" indent="0">
              <a:buNone/>
              <a:defRPr sz="8300">
                <a:solidFill>
                  <a:schemeClr val="tx1">
                    <a:tint val="75000"/>
                  </a:schemeClr>
                </a:solidFill>
              </a:defRPr>
            </a:lvl8pPr>
            <a:lvl9pPr marL="21736385" indent="0">
              <a:buNone/>
              <a:defRPr sz="83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60320" y="5974082"/>
            <a:ext cx="22616160" cy="16896928"/>
          </a:xfrm>
        </p:spPr>
        <p:txBody>
          <a:bodyPr/>
          <a:lstStyle>
            <a:lvl1pPr>
              <a:defRPr sz="16600"/>
            </a:lvl1pPr>
            <a:lvl2pPr>
              <a:defRPr sz="14300"/>
            </a:lvl2pPr>
            <a:lvl3pPr>
              <a:defRPr sz="11900"/>
            </a:lvl3pPr>
            <a:lvl4pPr>
              <a:defRPr sz="10700"/>
            </a:lvl4pPr>
            <a:lvl5pPr>
              <a:defRPr sz="10700"/>
            </a:lvl5pPr>
            <a:lvl6pPr>
              <a:defRPr sz="10700"/>
            </a:lvl6pPr>
            <a:lvl7pPr>
              <a:defRPr sz="10700"/>
            </a:lvl7pPr>
            <a:lvl8pPr>
              <a:defRPr sz="10700"/>
            </a:lvl8pPr>
            <a:lvl9pPr>
              <a:defRPr sz="10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029920" y="5974082"/>
            <a:ext cx="22616160" cy="16896928"/>
          </a:xfrm>
        </p:spPr>
        <p:txBody>
          <a:bodyPr/>
          <a:lstStyle>
            <a:lvl1pPr>
              <a:defRPr sz="16600"/>
            </a:lvl1pPr>
            <a:lvl2pPr>
              <a:defRPr sz="14300"/>
            </a:lvl2pPr>
            <a:lvl3pPr>
              <a:defRPr sz="11900"/>
            </a:lvl3pPr>
            <a:lvl4pPr>
              <a:defRPr sz="10700"/>
            </a:lvl4pPr>
            <a:lvl5pPr>
              <a:defRPr sz="10700"/>
            </a:lvl5pPr>
            <a:lvl6pPr>
              <a:defRPr sz="10700"/>
            </a:lvl6pPr>
            <a:lvl7pPr>
              <a:defRPr sz="10700"/>
            </a:lvl7pPr>
            <a:lvl8pPr>
              <a:defRPr sz="10700"/>
            </a:lvl8pPr>
            <a:lvl9pPr>
              <a:defRPr sz="10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321" y="5731089"/>
            <a:ext cx="22625053" cy="2388445"/>
          </a:xfrm>
        </p:spPr>
        <p:txBody>
          <a:bodyPr anchor="b"/>
          <a:lstStyle>
            <a:lvl1pPr marL="0" indent="0">
              <a:buNone/>
              <a:defRPr sz="14300" b="1"/>
            </a:lvl1pPr>
            <a:lvl2pPr marL="2717048" indent="0">
              <a:buNone/>
              <a:defRPr sz="11900" b="1"/>
            </a:lvl2pPr>
            <a:lvl3pPr marL="5434096" indent="0">
              <a:buNone/>
              <a:defRPr sz="10700" b="1"/>
            </a:lvl3pPr>
            <a:lvl4pPr marL="8151144" indent="0">
              <a:buNone/>
              <a:defRPr sz="9500" b="1"/>
            </a:lvl4pPr>
            <a:lvl5pPr marL="10868193" indent="0">
              <a:buNone/>
              <a:defRPr sz="9500" b="1"/>
            </a:lvl5pPr>
            <a:lvl6pPr marL="13585241" indent="0">
              <a:buNone/>
              <a:defRPr sz="9500" b="1"/>
            </a:lvl6pPr>
            <a:lvl7pPr marL="16302289" indent="0">
              <a:buNone/>
              <a:defRPr sz="9500" b="1"/>
            </a:lvl7pPr>
            <a:lvl8pPr marL="19019337" indent="0">
              <a:buNone/>
              <a:defRPr sz="9500" b="1"/>
            </a:lvl8pPr>
            <a:lvl9pPr marL="21736385" indent="0">
              <a:buNone/>
              <a:defRPr sz="9500" b="1"/>
            </a:lvl9pPr>
          </a:lstStyle>
          <a:p>
            <a:pPr lvl="0"/>
            <a:r>
              <a:rPr lang="en-US" smtClean="0"/>
              <a:t>Click to edit Master text styles</a:t>
            </a:r>
          </a:p>
        </p:txBody>
      </p:sp>
      <p:sp>
        <p:nvSpPr>
          <p:cNvPr id="4" name="Content Placeholder 3"/>
          <p:cNvSpPr>
            <a:spLocks noGrp="1"/>
          </p:cNvSpPr>
          <p:nvPr>
            <p:ph sz="half" idx="2"/>
          </p:nvPr>
        </p:nvSpPr>
        <p:spPr>
          <a:xfrm>
            <a:off x="2560321" y="8119534"/>
            <a:ext cx="22625053" cy="14751475"/>
          </a:xfrm>
        </p:spPr>
        <p:txBody>
          <a:bodyPr/>
          <a:lstStyle>
            <a:lvl1pPr>
              <a:defRPr sz="14300"/>
            </a:lvl1pPr>
            <a:lvl2pPr>
              <a:defRPr sz="11900"/>
            </a:lvl2pPr>
            <a:lvl3pPr>
              <a:defRPr sz="107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143" y="5731089"/>
            <a:ext cx="22633940" cy="2388445"/>
          </a:xfrm>
        </p:spPr>
        <p:txBody>
          <a:bodyPr anchor="b"/>
          <a:lstStyle>
            <a:lvl1pPr marL="0" indent="0">
              <a:buNone/>
              <a:defRPr sz="14300" b="1"/>
            </a:lvl1pPr>
            <a:lvl2pPr marL="2717048" indent="0">
              <a:buNone/>
              <a:defRPr sz="11900" b="1"/>
            </a:lvl2pPr>
            <a:lvl3pPr marL="5434096" indent="0">
              <a:buNone/>
              <a:defRPr sz="10700" b="1"/>
            </a:lvl3pPr>
            <a:lvl4pPr marL="8151144" indent="0">
              <a:buNone/>
              <a:defRPr sz="9500" b="1"/>
            </a:lvl4pPr>
            <a:lvl5pPr marL="10868193" indent="0">
              <a:buNone/>
              <a:defRPr sz="9500" b="1"/>
            </a:lvl5pPr>
            <a:lvl6pPr marL="13585241" indent="0">
              <a:buNone/>
              <a:defRPr sz="9500" b="1"/>
            </a:lvl6pPr>
            <a:lvl7pPr marL="16302289" indent="0">
              <a:buNone/>
              <a:defRPr sz="9500" b="1"/>
            </a:lvl7pPr>
            <a:lvl8pPr marL="19019337" indent="0">
              <a:buNone/>
              <a:defRPr sz="9500" b="1"/>
            </a:lvl8pPr>
            <a:lvl9pPr marL="21736385" indent="0">
              <a:buNone/>
              <a:defRPr sz="9500" b="1"/>
            </a:lvl9pPr>
          </a:lstStyle>
          <a:p>
            <a:pPr lvl="0"/>
            <a:r>
              <a:rPr lang="en-US" smtClean="0"/>
              <a:t>Click to edit Master text styles</a:t>
            </a:r>
          </a:p>
        </p:txBody>
      </p:sp>
      <p:sp>
        <p:nvSpPr>
          <p:cNvPr id="6" name="Content Placeholder 5"/>
          <p:cNvSpPr>
            <a:spLocks noGrp="1"/>
          </p:cNvSpPr>
          <p:nvPr>
            <p:ph sz="quarter" idx="4"/>
          </p:nvPr>
        </p:nvSpPr>
        <p:spPr>
          <a:xfrm>
            <a:off x="26012143" y="8119534"/>
            <a:ext cx="22633940" cy="14751475"/>
          </a:xfrm>
        </p:spPr>
        <p:txBody>
          <a:bodyPr/>
          <a:lstStyle>
            <a:lvl1pPr>
              <a:defRPr sz="14300"/>
            </a:lvl1pPr>
            <a:lvl2pPr>
              <a:defRPr sz="11900"/>
            </a:lvl2pPr>
            <a:lvl3pPr>
              <a:defRPr sz="10700"/>
            </a:lvl3pPr>
            <a:lvl4pPr>
              <a:defRPr sz="9500"/>
            </a:lvl4pPr>
            <a:lvl5pPr>
              <a:defRPr sz="9500"/>
            </a:lvl5pPr>
            <a:lvl6pPr>
              <a:defRPr sz="9500"/>
            </a:lvl6pPr>
            <a:lvl7pPr>
              <a:defRPr sz="9500"/>
            </a:lvl7pPr>
            <a:lvl8pPr>
              <a:defRPr sz="9500"/>
            </a:lvl8pPr>
            <a:lvl9pPr>
              <a:defRPr sz="9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4" y="1019387"/>
            <a:ext cx="16846553" cy="4338320"/>
          </a:xfrm>
        </p:spPr>
        <p:txBody>
          <a:bodyPr anchor="b"/>
          <a:lstStyle>
            <a:lvl1pPr algn="l">
              <a:defRPr sz="11900" b="1"/>
            </a:lvl1pPr>
          </a:lstStyle>
          <a:p>
            <a:r>
              <a:rPr lang="en-US" smtClean="0"/>
              <a:t>Click to edit Master title style</a:t>
            </a:r>
            <a:endParaRPr lang="en-US"/>
          </a:p>
        </p:txBody>
      </p:sp>
      <p:sp>
        <p:nvSpPr>
          <p:cNvPr id="3" name="Content Placeholder 2"/>
          <p:cNvSpPr>
            <a:spLocks noGrp="1"/>
          </p:cNvSpPr>
          <p:nvPr>
            <p:ph idx="1"/>
          </p:nvPr>
        </p:nvSpPr>
        <p:spPr>
          <a:xfrm>
            <a:off x="20020280" y="1019389"/>
            <a:ext cx="28625800" cy="21851622"/>
          </a:xfrm>
        </p:spPr>
        <p:txBody>
          <a:bodyPr/>
          <a:lstStyle>
            <a:lvl1pPr>
              <a:defRPr sz="19000"/>
            </a:lvl1pPr>
            <a:lvl2pPr>
              <a:defRPr sz="16600"/>
            </a:lvl2pPr>
            <a:lvl3pPr>
              <a:defRPr sz="14300"/>
            </a:lvl3pPr>
            <a:lvl4pPr>
              <a:defRPr sz="11900"/>
            </a:lvl4pPr>
            <a:lvl5pPr>
              <a:defRPr sz="11900"/>
            </a:lvl5pPr>
            <a:lvl6pPr>
              <a:defRPr sz="11900"/>
            </a:lvl6pPr>
            <a:lvl7pPr>
              <a:defRPr sz="11900"/>
            </a:lvl7pPr>
            <a:lvl8pPr>
              <a:defRPr sz="11900"/>
            </a:lvl8pPr>
            <a:lvl9pPr>
              <a:defRPr sz="1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324" y="5357709"/>
            <a:ext cx="16846553" cy="17513302"/>
          </a:xfrm>
        </p:spPr>
        <p:txBody>
          <a:bodyPr/>
          <a:lstStyle>
            <a:lvl1pPr marL="0" indent="0">
              <a:buNone/>
              <a:defRPr sz="8300"/>
            </a:lvl1pPr>
            <a:lvl2pPr marL="2717048" indent="0">
              <a:buNone/>
              <a:defRPr sz="7100"/>
            </a:lvl2pPr>
            <a:lvl3pPr marL="5434096" indent="0">
              <a:buNone/>
              <a:defRPr sz="5900"/>
            </a:lvl3pPr>
            <a:lvl4pPr marL="8151144" indent="0">
              <a:buNone/>
              <a:defRPr sz="5300"/>
            </a:lvl4pPr>
            <a:lvl5pPr marL="10868193" indent="0">
              <a:buNone/>
              <a:defRPr sz="5300"/>
            </a:lvl5pPr>
            <a:lvl6pPr marL="13585241" indent="0">
              <a:buNone/>
              <a:defRPr sz="5300"/>
            </a:lvl6pPr>
            <a:lvl7pPr marL="16302289" indent="0">
              <a:buNone/>
              <a:defRPr sz="5300"/>
            </a:lvl7pPr>
            <a:lvl8pPr marL="19019337" indent="0">
              <a:buNone/>
              <a:defRPr sz="5300"/>
            </a:lvl8pPr>
            <a:lvl9pPr marL="21736385" indent="0">
              <a:buNone/>
              <a:defRPr sz="5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17922240"/>
            <a:ext cx="30723840" cy="2115822"/>
          </a:xfrm>
        </p:spPr>
        <p:txBody>
          <a:bodyPr anchor="b"/>
          <a:lstStyle>
            <a:lvl1pPr algn="l">
              <a:defRPr sz="11900" b="1"/>
            </a:lvl1pPr>
          </a:lstStyle>
          <a:p>
            <a:r>
              <a:rPr lang="en-US" smtClean="0"/>
              <a:t>Click to edit Master title style</a:t>
            </a:r>
            <a:endParaRPr lang="en-US"/>
          </a:p>
        </p:txBody>
      </p:sp>
      <p:sp>
        <p:nvSpPr>
          <p:cNvPr id="3" name="Picture Placeholder 2"/>
          <p:cNvSpPr>
            <a:spLocks noGrp="1"/>
          </p:cNvSpPr>
          <p:nvPr>
            <p:ph type="pic" idx="1"/>
          </p:nvPr>
        </p:nvSpPr>
        <p:spPr>
          <a:xfrm>
            <a:off x="10036813" y="2287693"/>
            <a:ext cx="30723840" cy="15361920"/>
          </a:xfrm>
        </p:spPr>
        <p:txBody>
          <a:bodyPr/>
          <a:lstStyle>
            <a:lvl1pPr marL="0" indent="0">
              <a:buNone/>
              <a:defRPr sz="19000"/>
            </a:lvl1pPr>
            <a:lvl2pPr marL="2717048" indent="0">
              <a:buNone/>
              <a:defRPr sz="16600"/>
            </a:lvl2pPr>
            <a:lvl3pPr marL="5434096" indent="0">
              <a:buNone/>
              <a:defRPr sz="14300"/>
            </a:lvl3pPr>
            <a:lvl4pPr marL="8151144" indent="0">
              <a:buNone/>
              <a:defRPr sz="11900"/>
            </a:lvl4pPr>
            <a:lvl5pPr marL="10868193" indent="0">
              <a:buNone/>
              <a:defRPr sz="11900"/>
            </a:lvl5pPr>
            <a:lvl6pPr marL="13585241" indent="0">
              <a:buNone/>
              <a:defRPr sz="11900"/>
            </a:lvl6pPr>
            <a:lvl7pPr marL="16302289" indent="0">
              <a:buNone/>
              <a:defRPr sz="11900"/>
            </a:lvl7pPr>
            <a:lvl8pPr marL="19019337" indent="0">
              <a:buNone/>
              <a:defRPr sz="11900"/>
            </a:lvl8pPr>
            <a:lvl9pPr marL="21736385" indent="0">
              <a:buNone/>
              <a:defRPr sz="11900"/>
            </a:lvl9pPr>
          </a:lstStyle>
          <a:p>
            <a:endParaRPr lang="en-US"/>
          </a:p>
        </p:txBody>
      </p:sp>
      <p:sp>
        <p:nvSpPr>
          <p:cNvPr id="4" name="Text Placeholder 3"/>
          <p:cNvSpPr>
            <a:spLocks noGrp="1"/>
          </p:cNvSpPr>
          <p:nvPr>
            <p:ph type="body" sz="half" idx="2"/>
          </p:nvPr>
        </p:nvSpPr>
        <p:spPr>
          <a:xfrm>
            <a:off x="10036813" y="20038062"/>
            <a:ext cx="30723840" cy="3004818"/>
          </a:xfrm>
        </p:spPr>
        <p:txBody>
          <a:bodyPr/>
          <a:lstStyle>
            <a:lvl1pPr marL="0" indent="0">
              <a:buNone/>
              <a:defRPr sz="8300"/>
            </a:lvl1pPr>
            <a:lvl2pPr marL="2717048" indent="0">
              <a:buNone/>
              <a:defRPr sz="7100"/>
            </a:lvl2pPr>
            <a:lvl3pPr marL="5434096" indent="0">
              <a:buNone/>
              <a:defRPr sz="5900"/>
            </a:lvl3pPr>
            <a:lvl4pPr marL="8151144" indent="0">
              <a:buNone/>
              <a:defRPr sz="5300"/>
            </a:lvl4pPr>
            <a:lvl5pPr marL="10868193" indent="0">
              <a:buNone/>
              <a:defRPr sz="5300"/>
            </a:lvl5pPr>
            <a:lvl6pPr marL="13585241" indent="0">
              <a:buNone/>
              <a:defRPr sz="5300"/>
            </a:lvl6pPr>
            <a:lvl7pPr marL="16302289" indent="0">
              <a:buNone/>
              <a:defRPr sz="5300"/>
            </a:lvl7pPr>
            <a:lvl8pPr marL="19019337" indent="0">
              <a:buNone/>
              <a:defRPr sz="5300"/>
            </a:lvl8pPr>
            <a:lvl9pPr marL="21736385" indent="0">
              <a:buNone/>
              <a:defRPr sz="5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8D9237-2DEB-4ACE-B98A-B93258F55A99}" type="datetimeFigureOut">
              <a:rPr lang="en-US" smtClean="0"/>
              <a:pPr/>
              <a:t>10/10/2014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7DB476-2111-4E0E-A669-864B1616ED2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214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025315"/>
            <a:ext cx="46085760" cy="4267200"/>
          </a:xfrm>
          <a:prstGeom prst="rect">
            <a:avLst/>
          </a:prstGeom>
        </p:spPr>
        <p:txBody>
          <a:bodyPr vert="horz" lIns="543410" tIns="271705" rIns="543410" bIns="27170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560320" y="5974082"/>
            <a:ext cx="46085760" cy="16896928"/>
          </a:xfrm>
          <a:prstGeom prst="rect">
            <a:avLst/>
          </a:prstGeom>
        </p:spPr>
        <p:txBody>
          <a:bodyPr vert="horz" lIns="543410" tIns="271705" rIns="543410" bIns="2717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560320" y="23730375"/>
            <a:ext cx="11948160" cy="1363133"/>
          </a:xfrm>
          <a:prstGeom prst="rect">
            <a:avLst/>
          </a:prstGeom>
        </p:spPr>
        <p:txBody>
          <a:bodyPr vert="horz" lIns="543410" tIns="271705" rIns="543410" bIns="271705" rtlCol="0" anchor="ctr"/>
          <a:lstStyle>
            <a:lvl1pPr algn="l">
              <a:defRPr sz="7100">
                <a:solidFill>
                  <a:schemeClr val="tx1">
                    <a:tint val="75000"/>
                  </a:schemeClr>
                </a:solidFill>
              </a:defRPr>
            </a:lvl1pPr>
          </a:lstStyle>
          <a:p>
            <a:fld id="{FF8D9237-2DEB-4ACE-B98A-B93258F55A99}" type="datetimeFigureOut">
              <a:rPr lang="en-US" smtClean="0"/>
              <a:pPr/>
              <a:t>10/10/2014</a:t>
            </a:fld>
            <a:endParaRPr lang="en-US"/>
          </a:p>
        </p:txBody>
      </p:sp>
      <p:sp>
        <p:nvSpPr>
          <p:cNvPr id="5" name="Footer Placeholder 4"/>
          <p:cNvSpPr>
            <a:spLocks noGrp="1"/>
          </p:cNvSpPr>
          <p:nvPr>
            <p:ph type="ftr" sz="quarter" idx="3"/>
          </p:nvPr>
        </p:nvSpPr>
        <p:spPr>
          <a:xfrm>
            <a:off x="17495520" y="23730375"/>
            <a:ext cx="16215360" cy="1363133"/>
          </a:xfrm>
          <a:prstGeom prst="rect">
            <a:avLst/>
          </a:prstGeom>
        </p:spPr>
        <p:txBody>
          <a:bodyPr vert="horz" lIns="543410" tIns="271705" rIns="543410" bIns="271705" rtlCol="0" anchor="ctr"/>
          <a:lstStyle>
            <a:lvl1pPr algn="ctr">
              <a:defRPr sz="7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23730375"/>
            <a:ext cx="11948160" cy="1363133"/>
          </a:xfrm>
          <a:prstGeom prst="rect">
            <a:avLst/>
          </a:prstGeom>
        </p:spPr>
        <p:txBody>
          <a:bodyPr vert="horz" lIns="543410" tIns="271705" rIns="543410" bIns="271705" rtlCol="0" anchor="ctr"/>
          <a:lstStyle>
            <a:lvl1pPr algn="r">
              <a:defRPr sz="7100">
                <a:solidFill>
                  <a:schemeClr val="tx1">
                    <a:tint val="75000"/>
                  </a:schemeClr>
                </a:solidFill>
              </a:defRPr>
            </a:lvl1pPr>
          </a:lstStyle>
          <a:p>
            <a:fld id="{197DB476-2111-4E0E-A669-864B1616ED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defTabSz="5434096" rtl="0" eaLnBrk="1" latinLnBrk="0" hangingPunct="1">
        <a:spcBef>
          <a:spcPct val="0"/>
        </a:spcBef>
        <a:buNone/>
        <a:defRPr sz="26100" kern="1200">
          <a:solidFill>
            <a:schemeClr val="tx1"/>
          </a:solidFill>
          <a:latin typeface="+mj-lt"/>
          <a:ea typeface="+mj-ea"/>
          <a:cs typeface="+mj-cs"/>
        </a:defRPr>
      </a:lvl1pPr>
    </p:titleStyle>
    <p:bodyStyle>
      <a:lvl1pPr marL="2037786" indent="-2037786" algn="l" defTabSz="5434096" rtl="0" eaLnBrk="1" latinLnBrk="0" hangingPunct="1">
        <a:spcBef>
          <a:spcPct val="20000"/>
        </a:spcBef>
        <a:buFont typeface="Arial" pitchFamily="34" charset="0"/>
        <a:buChar char="•"/>
        <a:defRPr sz="19000" kern="1200">
          <a:solidFill>
            <a:schemeClr val="tx1"/>
          </a:solidFill>
          <a:latin typeface="+mn-lt"/>
          <a:ea typeface="+mn-ea"/>
          <a:cs typeface="+mn-cs"/>
        </a:defRPr>
      </a:lvl1pPr>
      <a:lvl2pPr marL="4415203" indent="-1698155" algn="l" defTabSz="5434096" rtl="0" eaLnBrk="1" latinLnBrk="0" hangingPunct="1">
        <a:spcBef>
          <a:spcPct val="20000"/>
        </a:spcBef>
        <a:buFont typeface="Arial" pitchFamily="34" charset="0"/>
        <a:buChar char="–"/>
        <a:defRPr sz="16600" kern="1200">
          <a:solidFill>
            <a:schemeClr val="tx1"/>
          </a:solidFill>
          <a:latin typeface="+mn-lt"/>
          <a:ea typeface="+mn-ea"/>
          <a:cs typeface="+mn-cs"/>
        </a:defRPr>
      </a:lvl2pPr>
      <a:lvl3pPr marL="6792620" indent="-1358524" algn="l" defTabSz="5434096" rtl="0" eaLnBrk="1" latinLnBrk="0" hangingPunct="1">
        <a:spcBef>
          <a:spcPct val="20000"/>
        </a:spcBef>
        <a:buFont typeface="Arial" pitchFamily="34" charset="0"/>
        <a:buChar char="•"/>
        <a:defRPr sz="14300" kern="1200">
          <a:solidFill>
            <a:schemeClr val="tx1"/>
          </a:solidFill>
          <a:latin typeface="+mn-lt"/>
          <a:ea typeface="+mn-ea"/>
          <a:cs typeface="+mn-cs"/>
        </a:defRPr>
      </a:lvl3pPr>
      <a:lvl4pPr marL="9509669"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4pPr>
      <a:lvl5pPr marL="12226717"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5pPr>
      <a:lvl6pPr marL="14943765"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6pPr>
      <a:lvl7pPr marL="17660813"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7pPr>
      <a:lvl8pPr marL="20377861"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8pPr>
      <a:lvl9pPr marL="23094909" indent="-1358524" algn="l" defTabSz="5434096" rtl="0" eaLnBrk="1" latinLnBrk="0" hangingPunct="1">
        <a:spcBef>
          <a:spcPct val="20000"/>
        </a:spcBef>
        <a:buFont typeface="Arial" pitchFamily="34" charset="0"/>
        <a:buChar char="•"/>
        <a:defRPr sz="11900" kern="1200">
          <a:solidFill>
            <a:schemeClr val="tx1"/>
          </a:solidFill>
          <a:latin typeface="+mn-lt"/>
          <a:ea typeface="+mn-ea"/>
          <a:cs typeface="+mn-cs"/>
        </a:defRPr>
      </a:lvl9pPr>
    </p:bodyStyle>
    <p:otherStyle>
      <a:defPPr>
        <a:defRPr lang="en-US"/>
      </a:defPPr>
      <a:lvl1pPr marL="0" algn="l" defTabSz="5434096" rtl="0" eaLnBrk="1" latinLnBrk="0" hangingPunct="1">
        <a:defRPr sz="10700" kern="1200">
          <a:solidFill>
            <a:schemeClr val="tx1"/>
          </a:solidFill>
          <a:latin typeface="+mn-lt"/>
          <a:ea typeface="+mn-ea"/>
          <a:cs typeface="+mn-cs"/>
        </a:defRPr>
      </a:lvl1pPr>
      <a:lvl2pPr marL="2717048" algn="l" defTabSz="5434096" rtl="0" eaLnBrk="1" latinLnBrk="0" hangingPunct="1">
        <a:defRPr sz="10700" kern="1200">
          <a:solidFill>
            <a:schemeClr val="tx1"/>
          </a:solidFill>
          <a:latin typeface="+mn-lt"/>
          <a:ea typeface="+mn-ea"/>
          <a:cs typeface="+mn-cs"/>
        </a:defRPr>
      </a:lvl2pPr>
      <a:lvl3pPr marL="5434096" algn="l" defTabSz="5434096" rtl="0" eaLnBrk="1" latinLnBrk="0" hangingPunct="1">
        <a:defRPr sz="10700" kern="1200">
          <a:solidFill>
            <a:schemeClr val="tx1"/>
          </a:solidFill>
          <a:latin typeface="+mn-lt"/>
          <a:ea typeface="+mn-ea"/>
          <a:cs typeface="+mn-cs"/>
        </a:defRPr>
      </a:lvl3pPr>
      <a:lvl4pPr marL="8151144" algn="l" defTabSz="5434096" rtl="0" eaLnBrk="1" latinLnBrk="0" hangingPunct="1">
        <a:defRPr sz="10700" kern="1200">
          <a:solidFill>
            <a:schemeClr val="tx1"/>
          </a:solidFill>
          <a:latin typeface="+mn-lt"/>
          <a:ea typeface="+mn-ea"/>
          <a:cs typeface="+mn-cs"/>
        </a:defRPr>
      </a:lvl4pPr>
      <a:lvl5pPr marL="10868193" algn="l" defTabSz="5434096" rtl="0" eaLnBrk="1" latinLnBrk="0" hangingPunct="1">
        <a:defRPr sz="10700" kern="1200">
          <a:solidFill>
            <a:schemeClr val="tx1"/>
          </a:solidFill>
          <a:latin typeface="+mn-lt"/>
          <a:ea typeface="+mn-ea"/>
          <a:cs typeface="+mn-cs"/>
        </a:defRPr>
      </a:lvl5pPr>
      <a:lvl6pPr marL="13585241" algn="l" defTabSz="5434096" rtl="0" eaLnBrk="1" latinLnBrk="0" hangingPunct="1">
        <a:defRPr sz="10700" kern="1200">
          <a:solidFill>
            <a:schemeClr val="tx1"/>
          </a:solidFill>
          <a:latin typeface="+mn-lt"/>
          <a:ea typeface="+mn-ea"/>
          <a:cs typeface="+mn-cs"/>
        </a:defRPr>
      </a:lvl6pPr>
      <a:lvl7pPr marL="16302289" algn="l" defTabSz="5434096" rtl="0" eaLnBrk="1" latinLnBrk="0" hangingPunct="1">
        <a:defRPr sz="10700" kern="1200">
          <a:solidFill>
            <a:schemeClr val="tx1"/>
          </a:solidFill>
          <a:latin typeface="+mn-lt"/>
          <a:ea typeface="+mn-ea"/>
          <a:cs typeface="+mn-cs"/>
        </a:defRPr>
      </a:lvl7pPr>
      <a:lvl8pPr marL="19019337" algn="l" defTabSz="5434096" rtl="0" eaLnBrk="1" latinLnBrk="0" hangingPunct="1">
        <a:defRPr sz="10700" kern="1200">
          <a:solidFill>
            <a:schemeClr val="tx1"/>
          </a:solidFill>
          <a:latin typeface="+mn-lt"/>
          <a:ea typeface="+mn-ea"/>
          <a:cs typeface="+mn-cs"/>
        </a:defRPr>
      </a:lvl8pPr>
      <a:lvl9pPr marL="21736385" algn="l" defTabSz="5434096" rtl="0" eaLnBrk="1" latinLnBrk="0" hangingPunct="1">
        <a:defRPr sz="10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ounded Rectangle 35"/>
          <p:cNvSpPr/>
          <p:nvPr/>
        </p:nvSpPr>
        <p:spPr>
          <a:xfrm>
            <a:off x="17663160" y="18807738"/>
            <a:ext cx="32552718" cy="6325970"/>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endParaRPr lang="en-US" sz="3400" baseline="30000" dirty="0"/>
          </a:p>
        </p:txBody>
      </p:sp>
      <p:sp>
        <p:nvSpPr>
          <p:cNvPr id="5" name="TextBox 4"/>
          <p:cNvSpPr txBox="1"/>
          <p:nvPr/>
        </p:nvSpPr>
        <p:spPr>
          <a:xfrm>
            <a:off x="609600" y="1632895"/>
            <a:ext cx="50063400" cy="3631763"/>
          </a:xfrm>
          <a:prstGeom prst="rect">
            <a:avLst/>
          </a:prstGeom>
          <a:solidFill>
            <a:schemeClr val="bg1"/>
          </a:solidFill>
        </p:spPr>
        <p:txBody>
          <a:bodyPr wrap="square" rtlCol="0">
            <a:spAutoFit/>
          </a:bodyPr>
          <a:lstStyle/>
          <a:p>
            <a:pPr algn="ctr"/>
            <a:r>
              <a:rPr lang="en-US" sz="8000" dirty="0" smtClean="0">
                <a:latin typeface="Tahoma" pitchFamily="34" charset="0"/>
                <a:ea typeface="Tahoma" pitchFamily="34" charset="0"/>
                <a:cs typeface="Tahoma" pitchFamily="34" charset="0"/>
              </a:rPr>
              <a:t>Improving early screening and diagnosis of autism in underserved populations through the AZLEND program</a:t>
            </a:r>
          </a:p>
          <a:p>
            <a:pPr algn="ctr"/>
            <a:r>
              <a:rPr lang="en-US" sz="8000" dirty="0" smtClean="0">
                <a:latin typeface="Tahoma" pitchFamily="34" charset="0"/>
                <a:ea typeface="Tahoma" pitchFamily="34" charset="0"/>
                <a:cs typeface="Tahoma" pitchFamily="34" charset="0"/>
              </a:rPr>
              <a:t>Eileen </a:t>
            </a:r>
            <a:r>
              <a:rPr lang="en-US" sz="8000" dirty="0">
                <a:latin typeface="Tahoma" pitchFamily="34" charset="0"/>
                <a:ea typeface="Tahoma" pitchFamily="34" charset="0"/>
                <a:cs typeface="Tahoma" pitchFamily="34" charset="0"/>
              </a:rPr>
              <a:t>R. McGrath, PHD, Jennifer Andrews, MBA, and Sydney Rice, MD, MSc</a:t>
            </a:r>
          </a:p>
          <a:p>
            <a:pPr algn="ctr"/>
            <a:r>
              <a:rPr lang="en-US" sz="7000" dirty="0" smtClean="0">
                <a:latin typeface="Tahoma" pitchFamily="34" charset="0"/>
                <a:ea typeface="Tahoma" pitchFamily="34" charset="0"/>
                <a:cs typeface="Tahoma" pitchFamily="34" charset="0"/>
              </a:rPr>
              <a:t>University of Arizona </a:t>
            </a:r>
            <a:r>
              <a:rPr lang="en-US" sz="7000" dirty="0">
                <a:latin typeface="Tahoma" pitchFamily="34" charset="0"/>
                <a:ea typeface="Tahoma" pitchFamily="34" charset="0"/>
                <a:cs typeface="Tahoma" pitchFamily="34" charset="0"/>
              </a:rPr>
              <a:t>Leadership Education in Neurodevelopmental and Related Disabilities (AZLEND), Department of </a:t>
            </a:r>
            <a:r>
              <a:rPr lang="en-US" sz="7000" dirty="0" smtClean="0">
                <a:latin typeface="Tahoma" pitchFamily="34" charset="0"/>
                <a:ea typeface="Tahoma" pitchFamily="34" charset="0"/>
                <a:cs typeface="Tahoma" pitchFamily="34" charset="0"/>
              </a:rPr>
              <a:t>Pediatrics</a:t>
            </a:r>
            <a:endParaRPr lang="en-US" sz="7000" dirty="0">
              <a:latin typeface="Tahoma" pitchFamily="34" charset="0"/>
              <a:ea typeface="Tahoma" pitchFamily="34" charset="0"/>
              <a:cs typeface="Tahoma" pitchFamily="34" charset="0"/>
            </a:endParaRPr>
          </a:p>
        </p:txBody>
      </p:sp>
      <p:sp>
        <p:nvSpPr>
          <p:cNvPr id="9" name="Rounded Rectangle 8"/>
          <p:cNvSpPr/>
          <p:nvPr/>
        </p:nvSpPr>
        <p:spPr>
          <a:xfrm>
            <a:off x="34046160" y="5716370"/>
            <a:ext cx="15864840" cy="1295263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sz="4400" dirty="0" smtClean="0">
              <a:solidFill>
                <a:schemeClr val="tx1">
                  <a:lumMod val="95000"/>
                  <a:lumOff val="5000"/>
                </a:schemeClr>
              </a:solidFill>
            </a:endParaRPr>
          </a:p>
          <a:p>
            <a:r>
              <a:rPr lang="en-US" sz="3400" dirty="0" smtClean="0">
                <a:solidFill>
                  <a:schemeClr val="tx1">
                    <a:lumMod val="95000"/>
                    <a:lumOff val="5000"/>
                  </a:schemeClr>
                </a:solidFill>
              </a:rPr>
              <a:t>Sunset Community Health Center is currently the only site to implement the tool and provide pre- and post-implementation data.  Results of the implementation are shown in Table 1.  Gila Valley Clinic is scheduled for data collection in fall 2014.  The UA Family Medicine Clinic is ready for implementation but EHR programming has delayed the implementation.   The critical</a:t>
            </a:r>
            <a:r>
              <a:rPr lang="en-US" sz="3400" b="1" dirty="0" smtClean="0">
                <a:solidFill>
                  <a:schemeClr val="tx1">
                    <a:lumMod val="95000"/>
                    <a:lumOff val="5000"/>
                  </a:schemeClr>
                </a:solidFill>
              </a:rPr>
              <a:t> </a:t>
            </a:r>
            <a:r>
              <a:rPr lang="en-US" sz="3400" dirty="0" smtClean="0">
                <a:solidFill>
                  <a:schemeClr val="tx1">
                    <a:lumMod val="95000"/>
                    <a:lumOff val="5000"/>
                  </a:schemeClr>
                </a:solidFill>
              </a:rPr>
              <a:t>factor that was common at each of these locations was the presence of a physician champion who ensured clinic participation in the project.</a:t>
            </a:r>
          </a:p>
          <a:p>
            <a:endParaRPr lang="en-US" sz="3400" dirty="0" smtClean="0">
              <a:solidFill>
                <a:schemeClr val="tx1">
                  <a:lumMod val="95000"/>
                  <a:lumOff val="5000"/>
                </a:schemeClr>
              </a:solidFill>
            </a:endParaRPr>
          </a:p>
          <a:p>
            <a:r>
              <a:rPr lang="en-US" sz="3400" dirty="0" smtClean="0">
                <a:solidFill>
                  <a:schemeClr val="tx1">
                    <a:lumMod val="95000"/>
                    <a:lumOff val="5000"/>
                  </a:schemeClr>
                </a:solidFill>
              </a:rPr>
              <a:t>Sunset </a:t>
            </a:r>
            <a:r>
              <a:rPr lang="en-US" sz="3400" dirty="0">
                <a:solidFill>
                  <a:schemeClr val="tx1">
                    <a:lumMod val="95000"/>
                    <a:lumOff val="5000"/>
                  </a:schemeClr>
                </a:solidFill>
              </a:rPr>
              <a:t>Community Health Center’s success provides evidence that </a:t>
            </a:r>
            <a:r>
              <a:rPr lang="en-US" sz="3400" dirty="0" smtClean="0">
                <a:solidFill>
                  <a:schemeClr val="tx1">
                    <a:lumMod val="95000"/>
                    <a:lumOff val="5000"/>
                  </a:schemeClr>
                </a:solidFill>
              </a:rPr>
              <a:t>developmental </a:t>
            </a:r>
            <a:r>
              <a:rPr lang="en-US" sz="3400" dirty="0">
                <a:solidFill>
                  <a:schemeClr val="tx1">
                    <a:lumMod val="95000"/>
                    <a:lumOff val="5000"/>
                  </a:schemeClr>
                </a:solidFill>
              </a:rPr>
              <a:t>screening </a:t>
            </a:r>
            <a:r>
              <a:rPr lang="en-US" sz="3400" dirty="0" smtClean="0">
                <a:solidFill>
                  <a:schemeClr val="tx1">
                    <a:lumMod val="95000"/>
                    <a:lumOff val="5000"/>
                  </a:schemeClr>
                </a:solidFill>
              </a:rPr>
              <a:t>programs </a:t>
            </a:r>
            <a:r>
              <a:rPr lang="en-US" sz="3400" dirty="0">
                <a:solidFill>
                  <a:schemeClr val="tx1">
                    <a:lumMod val="95000"/>
                    <a:lumOff val="5000"/>
                  </a:schemeClr>
                </a:solidFill>
              </a:rPr>
              <a:t>can be successfully incorporated into rural and border community health practices using AZLEND Fellows as primary contacts and trainers.  The experience indicates that success of implementation and continued adherence to developmental screening guidelines is dependent on a local physician advocate within the healthcare practice to ensure protocol </a:t>
            </a:r>
            <a:r>
              <a:rPr lang="en-US" sz="3400" dirty="0" smtClean="0">
                <a:solidFill>
                  <a:schemeClr val="tx1">
                    <a:lumMod val="95000"/>
                    <a:lumOff val="5000"/>
                  </a:schemeClr>
                </a:solidFill>
              </a:rPr>
              <a:t>adoption</a:t>
            </a:r>
            <a:r>
              <a:rPr lang="en-US" sz="3400" dirty="0">
                <a:solidFill>
                  <a:schemeClr val="tx1">
                    <a:lumMod val="95000"/>
                    <a:lumOff val="5000"/>
                  </a:schemeClr>
                </a:solidFill>
              </a:rPr>
              <a:t> </a:t>
            </a:r>
            <a:r>
              <a:rPr lang="en-US" sz="3400" dirty="0" smtClean="0">
                <a:solidFill>
                  <a:schemeClr val="tx1">
                    <a:lumMod val="95000"/>
                    <a:lumOff val="5000"/>
                  </a:schemeClr>
                </a:solidFill>
              </a:rPr>
              <a:t>and demonstrates that systemic change can be achieved one clinic at a time.</a:t>
            </a:r>
            <a:endParaRPr lang="en-US" sz="3400" dirty="0">
              <a:solidFill>
                <a:schemeClr val="tx1">
                  <a:lumMod val="95000"/>
                  <a:lumOff val="5000"/>
                </a:schemeClr>
              </a:solidFill>
            </a:endParaRPr>
          </a:p>
        </p:txBody>
      </p:sp>
      <p:sp>
        <p:nvSpPr>
          <p:cNvPr id="10" name="Rounded Rectangle 9"/>
          <p:cNvSpPr/>
          <p:nvPr/>
        </p:nvSpPr>
        <p:spPr>
          <a:xfrm>
            <a:off x="944801" y="5778908"/>
            <a:ext cx="15864840" cy="19354800"/>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pPr algn="ctr"/>
            <a:endParaRPr lang="en-US" sz="3200" dirty="0" smtClean="0"/>
          </a:p>
          <a:p>
            <a:pPr algn="ctr"/>
            <a:r>
              <a:rPr lang="en-US" sz="3400" b="1" dirty="0" smtClean="0">
                <a:solidFill>
                  <a:srgbClr val="002147"/>
                </a:solidFill>
              </a:rPr>
              <a:t>AZLEND </a:t>
            </a:r>
            <a:r>
              <a:rPr lang="en-US" sz="3400" b="1" dirty="0">
                <a:solidFill>
                  <a:srgbClr val="002147"/>
                </a:solidFill>
              </a:rPr>
              <a:t>Developmental Screening Technical Assistance Program </a:t>
            </a:r>
            <a:endParaRPr lang="en-US" sz="3400" b="1" dirty="0" smtClean="0">
              <a:solidFill>
                <a:srgbClr val="002147"/>
              </a:solidFill>
            </a:endParaRPr>
          </a:p>
          <a:p>
            <a:r>
              <a:rPr lang="en-US" sz="3400" dirty="0" smtClean="0"/>
              <a:t>AZLEND improves and increases community medical practitioner compliance with the American Academy of Pediatrics’ (AAP) developmental surveillance and screening guidelines in early childhood.</a:t>
            </a:r>
            <a:r>
              <a:rPr lang="en-US" sz="3600" baseline="30000" dirty="0" smtClean="0"/>
              <a:t>1</a:t>
            </a:r>
            <a:r>
              <a:rPr lang="en-US" sz="3400" dirty="0" smtClean="0"/>
              <a:t>  Many medical practitioners feel overwhelmed by the task of changing clinic practice to accommodate an additional tool during an already activity laden well-child visit. </a:t>
            </a:r>
          </a:p>
          <a:p>
            <a:endParaRPr lang="en-US" sz="3400" dirty="0"/>
          </a:p>
          <a:p>
            <a:r>
              <a:rPr lang="en-US" sz="3400" dirty="0" smtClean="0"/>
              <a:t>AZLEND Fellows </a:t>
            </a:r>
            <a:r>
              <a:rPr lang="en-US" sz="3400" dirty="0"/>
              <a:t>alleviate this burden by providing technical assistance to community clinical practices through interviews with key staff, practice-specific implementation plan development, and targeted staff training on the screening tools and required changes to their clinic procedures.  This technical assistance program is now in its </a:t>
            </a:r>
            <a:r>
              <a:rPr lang="en-US" sz="3400" dirty="0" smtClean="0"/>
              <a:t>3rd </a:t>
            </a:r>
            <a:r>
              <a:rPr lang="en-US" sz="3400" dirty="0"/>
              <a:t>year of implementation.  Six sites were recruited to participate in each of the 2012 and 2013 academic years in 6 rural southern Arizona counties. All participating clinic sites provide care to diverse and underserved populations who are at risk for delayed diagnosis of developmental conditions</a:t>
            </a:r>
          </a:p>
          <a:p>
            <a:endParaRPr lang="en-US" sz="3400" u="sng" dirty="0"/>
          </a:p>
          <a:p>
            <a:pPr algn="ctr"/>
            <a:endParaRPr lang="en-US" sz="3400" dirty="0"/>
          </a:p>
        </p:txBody>
      </p:sp>
      <p:sp>
        <p:nvSpPr>
          <p:cNvPr id="11" name="Rounded Rectangle 10"/>
          <p:cNvSpPr/>
          <p:nvPr/>
        </p:nvSpPr>
        <p:spPr>
          <a:xfrm>
            <a:off x="17647920" y="5702708"/>
            <a:ext cx="15864840" cy="12952630"/>
          </a:xfrm>
          <a:prstGeom prst="roundRect">
            <a:avLst/>
          </a:prstGeom>
        </p:spPr>
        <p:style>
          <a:lnRef idx="2">
            <a:schemeClr val="dk1"/>
          </a:lnRef>
          <a:fillRef idx="1">
            <a:schemeClr val="lt1"/>
          </a:fillRef>
          <a:effectRef idx="0">
            <a:schemeClr val="dk1"/>
          </a:effectRef>
          <a:fontRef idx="minor">
            <a:schemeClr val="dk1"/>
          </a:fontRef>
        </p:style>
        <p:txBody>
          <a:bodyPr rtlCol="0" anchor="t" anchorCtr="0"/>
          <a:lstStyle/>
          <a:p>
            <a:endParaRPr lang="en-US" sz="3400" baseline="30000" dirty="0"/>
          </a:p>
          <a:p>
            <a:endParaRPr lang="en-US" sz="3200" dirty="0" smtClean="0"/>
          </a:p>
          <a:p>
            <a:pPr algn="ctr"/>
            <a:r>
              <a:rPr lang="en-US" sz="3400" b="1" dirty="0">
                <a:solidFill>
                  <a:srgbClr val="002147"/>
                </a:solidFill>
              </a:rPr>
              <a:t>Participants</a:t>
            </a:r>
          </a:p>
          <a:p>
            <a:r>
              <a:rPr lang="en-US" sz="3200" dirty="0" smtClean="0"/>
              <a:t>Participating clinics sites provide care to underserved populations including low income, native American, Hispanic, border, rural, and migrant populations.</a:t>
            </a:r>
            <a:endParaRPr lang="en-US" sz="3200" dirty="0"/>
          </a:p>
          <a:p>
            <a:endParaRPr lang="en-US" sz="3200" dirty="0"/>
          </a:p>
          <a:p>
            <a:pPr algn="ctr"/>
            <a:r>
              <a:rPr lang="en-US" sz="3400" b="1" dirty="0">
                <a:solidFill>
                  <a:srgbClr val="002147"/>
                </a:solidFill>
              </a:rPr>
              <a:t>Approach</a:t>
            </a:r>
          </a:p>
          <a:p>
            <a:r>
              <a:rPr lang="en-US" sz="3200" dirty="0" smtClean="0"/>
              <a:t>AZLEND Fellows perform all activities under the supervision of a faculty member.</a:t>
            </a:r>
          </a:p>
          <a:p>
            <a:pPr marL="514350" indent="-514350">
              <a:buFont typeface="+mj-lt"/>
              <a:buAutoNum type="arabicPeriod"/>
            </a:pPr>
            <a:r>
              <a:rPr lang="en-US" sz="3400" dirty="0" smtClean="0"/>
              <a:t>AZLEND Fellow teams conduct interviews with key staff  to learn</a:t>
            </a:r>
          </a:p>
          <a:p>
            <a:pPr marL="1104900" lvl="1" indent="-571500">
              <a:buFont typeface="+mj-lt"/>
              <a:buAutoNum type="alphaLcParenR"/>
            </a:pPr>
            <a:r>
              <a:rPr lang="en-US" sz="3400" dirty="0" smtClean="0"/>
              <a:t>Clinic flow and operations</a:t>
            </a:r>
          </a:p>
          <a:p>
            <a:pPr marL="1104900" lvl="1" indent="-571500">
              <a:buFont typeface="+mj-lt"/>
              <a:buAutoNum type="alphaLcParenR"/>
            </a:pPr>
            <a:r>
              <a:rPr lang="en-US" sz="3400" dirty="0"/>
              <a:t>C</a:t>
            </a:r>
            <a:r>
              <a:rPr lang="en-US" sz="3400" dirty="0" smtClean="0"/>
              <a:t>hoice of tool (PEDS, </a:t>
            </a:r>
            <a:r>
              <a:rPr lang="en-US" sz="3400" dirty="0" err="1" smtClean="0"/>
              <a:t>ASQ</a:t>
            </a:r>
            <a:r>
              <a:rPr lang="en-US" sz="3400" dirty="0" smtClean="0"/>
              <a:t>, </a:t>
            </a:r>
            <a:r>
              <a:rPr lang="en-US" sz="3400" dirty="0" err="1" smtClean="0"/>
              <a:t>MCHAT</a:t>
            </a:r>
            <a:r>
              <a:rPr lang="en-US" sz="3400" dirty="0" smtClean="0"/>
              <a:t>-R/F)  </a:t>
            </a:r>
          </a:p>
          <a:p>
            <a:pPr marL="1104900" lvl="1" indent="-571500">
              <a:buFont typeface="+mj-lt"/>
              <a:buAutoNum type="alphaLcParenR"/>
            </a:pPr>
            <a:r>
              <a:rPr lang="en-US" sz="3400" dirty="0" smtClean="0"/>
              <a:t>Choice of delivery method and staff roles</a:t>
            </a:r>
          </a:p>
          <a:p>
            <a:pPr marL="514350" indent="-514350">
              <a:buFont typeface="+mj-lt"/>
              <a:buAutoNum type="arabicPeriod"/>
            </a:pPr>
            <a:r>
              <a:rPr lang="en-US" sz="3400" dirty="0" smtClean="0"/>
              <a:t>Develop proposed process flow for incorporation of tool</a:t>
            </a:r>
          </a:p>
          <a:p>
            <a:pPr marL="1104900" lvl="1" indent="-533400">
              <a:buFont typeface="+mj-lt"/>
              <a:buAutoNum type="alphaLcParenR"/>
            </a:pPr>
            <a:r>
              <a:rPr lang="en-US" sz="3400" dirty="0" smtClean="0"/>
              <a:t>plan </a:t>
            </a:r>
            <a:r>
              <a:rPr lang="en-US" sz="3400" dirty="0"/>
              <a:t>represents the least amount of impact and </a:t>
            </a:r>
            <a:r>
              <a:rPr lang="en-US" sz="3400" dirty="0" smtClean="0"/>
              <a:t>time </a:t>
            </a:r>
            <a:r>
              <a:rPr lang="en-US" sz="3400" dirty="0"/>
              <a:t>burden for the </a:t>
            </a:r>
            <a:r>
              <a:rPr lang="en-US" sz="3400" dirty="0" smtClean="0"/>
              <a:t>clinic</a:t>
            </a:r>
            <a:endParaRPr lang="en-US" sz="3400" dirty="0"/>
          </a:p>
          <a:p>
            <a:pPr marL="514350" indent="-514350">
              <a:buFont typeface="+mj-lt"/>
              <a:buAutoNum type="arabicPeriod"/>
            </a:pPr>
            <a:r>
              <a:rPr lang="en-US" sz="3400" dirty="0" smtClean="0"/>
              <a:t>Conduct  training that includes</a:t>
            </a:r>
          </a:p>
          <a:p>
            <a:pPr marL="1104900" lvl="1" indent="-533400">
              <a:buFont typeface="+mj-lt"/>
              <a:buAutoNum type="alphaLcParenR"/>
            </a:pPr>
            <a:r>
              <a:rPr lang="en-US" sz="3400" dirty="0"/>
              <a:t> </a:t>
            </a:r>
            <a:r>
              <a:rPr lang="en-US" sz="3400" dirty="0" smtClean="0"/>
              <a:t>In-depth </a:t>
            </a:r>
            <a:r>
              <a:rPr lang="en-US" sz="3400" dirty="0"/>
              <a:t>training on the rationale behind developmental </a:t>
            </a:r>
            <a:r>
              <a:rPr lang="en-US" sz="3400" dirty="0" smtClean="0"/>
              <a:t>screening</a:t>
            </a:r>
          </a:p>
          <a:p>
            <a:pPr marL="1104900" lvl="1" indent="-533400">
              <a:buFont typeface="+mj-lt"/>
              <a:buAutoNum type="alphaLcParenR"/>
            </a:pPr>
            <a:r>
              <a:rPr lang="en-US" sz="3400" dirty="0" smtClean="0"/>
              <a:t>How to use and score the tool</a:t>
            </a:r>
            <a:endParaRPr lang="en-US" sz="3200" dirty="0"/>
          </a:p>
          <a:p>
            <a:pPr marL="1104900" lvl="1" indent="-533400">
              <a:buFont typeface="+mj-lt"/>
              <a:buAutoNum type="alphaLcParenR"/>
            </a:pPr>
            <a:r>
              <a:rPr lang="en-US" sz="3200" dirty="0" smtClean="0"/>
              <a:t>What the changes to process and staff roles and responsibilities</a:t>
            </a:r>
            <a:endParaRPr lang="en-US" sz="3200" dirty="0"/>
          </a:p>
          <a:p>
            <a:pPr marL="514350" lvl="1" indent="-514350">
              <a:buAutoNum type="arabicPeriod" startAt="4"/>
            </a:pPr>
            <a:r>
              <a:rPr lang="en-US" sz="3400" dirty="0" smtClean="0"/>
              <a:t>Record abstraction for all visit-eligible patients pre and post implementation</a:t>
            </a:r>
          </a:p>
          <a:p>
            <a:pPr marL="1143000" lvl="1" indent="-609600">
              <a:buFont typeface="+mj-lt"/>
              <a:buAutoNum type="alphaLcParenR"/>
            </a:pPr>
            <a:r>
              <a:rPr lang="en-US" sz="3400" dirty="0" smtClean="0"/>
              <a:t>Provides change in number of formal screenings and on-time visits</a:t>
            </a:r>
          </a:p>
          <a:p>
            <a:pPr marL="1143000" lvl="1" indent="-609600">
              <a:buFont typeface="+mj-lt"/>
              <a:buAutoNum type="alphaLcParenR"/>
            </a:pPr>
            <a:r>
              <a:rPr lang="en-US" sz="3400" dirty="0" smtClean="0"/>
              <a:t>Shows clinics their implementation success</a:t>
            </a:r>
          </a:p>
          <a:p>
            <a:pPr marL="1143000" lvl="1" indent="-609600">
              <a:buFont typeface="+mj-lt"/>
              <a:buAutoNum type="alphaLcParenR"/>
            </a:pPr>
            <a:r>
              <a:rPr lang="en-US" sz="3400" dirty="0" smtClean="0"/>
              <a:t>Identifies needed changes  </a:t>
            </a:r>
            <a:endParaRPr lang="en-US" sz="3400" dirty="0"/>
          </a:p>
        </p:txBody>
      </p:sp>
      <p:sp>
        <p:nvSpPr>
          <p:cNvPr id="15" name="TextBox 14"/>
          <p:cNvSpPr txBox="1"/>
          <p:nvPr/>
        </p:nvSpPr>
        <p:spPr>
          <a:xfrm>
            <a:off x="944801" y="6075536"/>
            <a:ext cx="49118599" cy="923330"/>
          </a:xfrm>
          <a:prstGeom prst="rect">
            <a:avLst/>
          </a:prstGeom>
          <a:noFill/>
        </p:spPr>
        <p:txBody>
          <a:bodyPr wrap="square" rtlCol="0">
            <a:spAutoFit/>
          </a:bodyPr>
          <a:lstStyle/>
          <a:p>
            <a:r>
              <a:rPr lang="en-US" sz="5400" b="1" dirty="0" smtClean="0">
                <a:solidFill>
                  <a:srgbClr val="AB0520"/>
                </a:solidFill>
              </a:rPr>
              <a:t>                                       Background</a:t>
            </a:r>
            <a:r>
              <a:rPr lang="en-US" sz="5400" b="1" dirty="0">
                <a:solidFill>
                  <a:srgbClr val="AB0520"/>
                </a:solidFill>
              </a:rPr>
              <a:t>		</a:t>
            </a:r>
            <a:r>
              <a:rPr lang="en-US" sz="5400" b="1" dirty="0" smtClean="0">
                <a:solidFill>
                  <a:srgbClr val="AB0520"/>
                </a:solidFill>
              </a:rPr>
              <a:t>                                            Methods		                                             Results</a:t>
            </a:r>
            <a:endParaRPr lang="en-US" sz="5400" b="1" dirty="0">
              <a:solidFill>
                <a:srgbClr val="AB0520"/>
              </a:solidFill>
            </a:endParaRPr>
          </a:p>
        </p:txBody>
      </p:sp>
      <p:sp>
        <p:nvSpPr>
          <p:cNvPr id="22" name="TextBox 21"/>
          <p:cNvSpPr txBox="1"/>
          <p:nvPr/>
        </p:nvSpPr>
        <p:spPr>
          <a:xfrm>
            <a:off x="15316200" y="16916400"/>
            <a:ext cx="184731" cy="1738938"/>
          </a:xfrm>
          <a:prstGeom prst="rect">
            <a:avLst/>
          </a:prstGeom>
          <a:noFill/>
        </p:spPr>
        <p:txBody>
          <a:bodyPr wrap="none" rtlCol="0">
            <a:spAutoFit/>
          </a:bodyPr>
          <a:lstStyle/>
          <a:p>
            <a:endParaRPr lang="en-US" dirty="0"/>
          </a:p>
        </p:txBody>
      </p:sp>
      <p:sp>
        <p:nvSpPr>
          <p:cNvPr id="29" name="TextBox 28"/>
          <p:cNvSpPr txBox="1"/>
          <p:nvPr/>
        </p:nvSpPr>
        <p:spPr>
          <a:xfrm>
            <a:off x="9311434" y="22914937"/>
            <a:ext cx="5303631" cy="615553"/>
          </a:xfrm>
          <a:prstGeom prst="rect">
            <a:avLst/>
          </a:prstGeom>
          <a:noFill/>
        </p:spPr>
        <p:txBody>
          <a:bodyPr wrap="none" rtlCol="0">
            <a:spAutoFit/>
          </a:bodyPr>
          <a:lstStyle/>
          <a:p>
            <a:r>
              <a:rPr lang="en-US" sz="3400" i="1" dirty="0" smtClean="0"/>
              <a:t>Figure 1.  Counties in project.</a:t>
            </a:r>
            <a:endParaRPr lang="en-US" sz="3400" i="1" dirty="0"/>
          </a:p>
        </p:txBody>
      </p:sp>
      <p:graphicFrame>
        <p:nvGraphicFramePr>
          <p:cNvPr id="31" name="Table 30"/>
          <p:cNvGraphicFramePr>
            <a:graphicFrameLocks noGrp="1"/>
          </p:cNvGraphicFramePr>
          <p:nvPr>
            <p:extLst>
              <p:ext uri="{D42A27DB-BD31-4B8C-83A1-F6EECF244321}">
                <p14:modId xmlns:p14="http://schemas.microsoft.com/office/powerpoint/2010/main" val="2005259808"/>
              </p:ext>
            </p:extLst>
          </p:nvPr>
        </p:nvGraphicFramePr>
        <p:xfrm>
          <a:off x="36187458" y="15240000"/>
          <a:ext cx="12420601" cy="2483256"/>
        </p:xfrm>
        <a:graphic>
          <a:graphicData uri="http://schemas.openxmlformats.org/drawingml/2006/table">
            <a:tbl>
              <a:tblPr/>
              <a:tblGrid>
                <a:gridCol w="4657725"/>
                <a:gridCol w="3044589"/>
                <a:gridCol w="3066611"/>
                <a:gridCol w="1651676"/>
              </a:tblGrid>
              <a:tr h="228600">
                <a:tc>
                  <a:txBody>
                    <a:bodyPr/>
                    <a:lstStyle/>
                    <a:p>
                      <a:pPr marL="0" marR="0" algn="ctr">
                        <a:spcBef>
                          <a:spcPts val="0"/>
                        </a:spcBef>
                        <a:spcAft>
                          <a:spcPts val="0"/>
                        </a:spcAft>
                      </a:pPr>
                      <a:r>
                        <a:rPr lang="en-US" sz="3400" dirty="0" smtClean="0">
                          <a:latin typeface="Calibri"/>
                          <a:ea typeface="Calibri"/>
                          <a:cs typeface="Times New Roman"/>
                        </a:rPr>
                        <a:t>9-</a:t>
                      </a:r>
                      <a:r>
                        <a:rPr lang="en-US" sz="3400" dirty="0">
                          <a:latin typeface="Calibri"/>
                          <a:ea typeface="Calibri"/>
                          <a:cs typeface="Times New Roman"/>
                        </a:rPr>
                        <a:t>, 18-, </a:t>
                      </a:r>
                      <a:r>
                        <a:rPr lang="en-US" sz="3400" dirty="0" smtClean="0">
                          <a:latin typeface="Calibri"/>
                          <a:ea typeface="Calibri"/>
                          <a:cs typeface="Times New Roman"/>
                        </a:rPr>
                        <a:t>&amp; 24-Month </a:t>
                      </a:r>
                      <a:r>
                        <a:rPr lang="en-US" sz="3400" dirty="0" err="1" smtClean="0">
                          <a:latin typeface="Calibri"/>
                          <a:ea typeface="Calibri"/>
                          <a:cs typeface="Times New Roman"/>
                        </a:rPr>
                        <a:t>WCV</a:t>
                      </a:r>
                      <a:endParaRPr lang="en-US" sz="3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3400" dirty="0" smtClean="0">
                          <a:latin typeface="Calibri"/>
                          <a:ea typeface="Calibri"/>
                          <a:cs typeface="Times New Roman"/>
                        </a:rPr>
                        <a:t>Pre</a:t>
                      </a:r>
                      <a:endParaRPr lang="en-US" sz="3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3400" dirty="0" smtClean="0">
                          <a:latin typeface="Calibri"/>
                          <a:ea typeface="Calibri"/>
                          <a:cs typeface="Times New Roman"/>
                        </a:rPr>
                        <a:t>Post</a:t>
                      </a:r>
                      <a:endParaRPr lang="en-US" sz="3400" dirty="0">
                        <a:latin typeface="Calibri"/>
                        <a:ea typeface="Calibri"/>
                        <a:cs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c>
                  <a:txBody>
                    <a:bodyPr/>
                    <a:lstStyle/>
                    <a:p>
                      <a:pPr marL="0" marR="0" algn="ctr">
                        <a:spcBef>
                          <a:spcPts val="0"/>
                        </a:spcBef>
                        <a:spcAft>
                          <a:spcPts val="0"/>
                        </a:spcAft>
                      </a:pPr>
                      <a:r>
                        <a:rPr lang="en-US" sz="3400" dirty="0" smtClean="0">
                          <a:latin typeface="Calibri"/>
                          <a:ea typeface="Calibri"/>
                          <a:cs typeface="Times New Roman"/>
                        </a:rPr>
                        <a:t> </a:t>
                      </a:r>
                      <a:r>
                        <a:rPr lang="en-US" sz="3400" dirty="0">
                          <a:latin typeface="Calibri"/>
                          <a:ea typeface="Calibri"/>
                          <a:cs typeface="Times New Roman"/>
                        </a:rPr>
                        <a:t>Change</a:t>
                      </a: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2"/>
                    </a:solidFill>
                  </a:tcPr>
                </a:tc>
              </a:tr>
              <a:tr h="655032">
                <a:tc>
                  <a:txBody>
                    <a:bodyPr/>
                    <a:lstStyle/>
                    <a:p>
                      <a:pPr marL="0" marR="0" algn="ctr">
                        <a:spcBef>
                          <a:spcPts val="0"/>
                        </a:spcBef>
                        <a:spcAft>
                          <a:spcPts val="0"/>
                        </a:spcAft>
                      </a:pPr>
                      <a:r>
                        <a:rPr lang="en-US" sz="3400" dirty="0" smtClean="0">
                          <a:latin typeface="Calibri"/>
                          <a:ea typeface="Calibri"/>
                          <a:cs typeface="Times New Roman"/>
                        </a:rPr>
                        <a:t>Surveillance only</a:t>
                      </a:r>
                      <a:endParaRPr lang="en-US" sz="3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dirty="0">
                          <a:latin typeface="Calibri"/>
                          <a:ea typeface="Calibri"/>
                          <a:cs typeface="Times New Roman"/>
                        </a:rPr>
                        <a:t>90%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dirty="0">
                          <a:latin typeface="Calibri"/>
                          <a:ea typeface="Calibri"/>
                          <a:cs typeface="Times New Roman"/>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a:latin typeface="Calibri"/>
                          <a:ea typeface="Calibri"/>
                          <a:cs typeface="Times New Roman"/>
                        </a:rPr>
                        <a:t>-77%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032">
                <a:tc>
                  <a:txBody>
                    <a:bodyPr/>
                    <a:lstStyle/>
                    <a:p>
                      <a:pPr marL="0" marR="0" algn="ctr">
                        <a:spcBef>
                          <a:spcPts val="0"/>
                        </a:spcBef>
                        <a:spcAft>
                          <a:spcPts val="0"/>
                        </a:spcAft>
                      </a:pPr>
                      <a:r>
                        <a:rPr lang="en-US" sz="3400" dirty="0" smtClean="0">
                          <a:latin typeface="Calibri"/>
                          <a:ea typeface="Calibri"/>
                          <a:cs typeface="Times New Roman"/>
                        </a:rPr>
                        <a:t>Formal Screening</a:t>
                      </a:r>
                      <a:endParaRPr lang="en-US" sz="34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a:latin typeface="Calibri"/>
                          <a:ea typeface="Calibri"/>
                          <a:cs typeface="Times New Roman"/>
                        </a:rPr>
                        <a:t>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dirty="0">
                          <a:latin typeface="Calibri"/>
                          <a:ea typeface="Calibri"/>
                          <a:cs typeface="Times New Roman"/>
                        </a:rPr>
                        <a:t>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a:latin typeface="Calibri"/>
                          <a:ea typeface="Calibri"/>
                          <a:cs typeface="Times New Roman"/>
                        </a:rPr>
                        <a:t>+85%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5032">
                <a:tc>
                  <a:txBody>
                    <a:bodyPr/>
                    <a:lstStyle/>
                    <a:p>
                      <a:pPr marL="0" marR="0" algn="ctr">
                        <a:spcBef>
                          <a:spcPts val="0"/>
                        </a:spcBef>
                        <a:spcAft>
                          <a:spcPts val="0"/>
                        </a:spcAft>
                      </a:pPr>
                      <a:r>
                        <a:rPr lang="en-US" sz="3400" dirty="0">
                          <a:latin typeface="Calibri"/>
                          <a:ea typeface="Calibri"/>
                          <a:cs typeface="Times New Roman"/>
                        </a:rPr>
                        <a:t>On-Time visits</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dirty="0">
                          <a:latin typeface="Calibri"/>
                          <a:ea typeface="Calibri"/>
                          <a:cs typeface="Times New Roman"/>
                        </a:rPr>
                        <a:t>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dirty="0">
                          <a:latin typeface="Calibri"/>
                          <a:ea typeface="Calibri"/>
                          <a:cs typeface="Times New Roman"/>
                        </a:rPr>
                        <a:t>91%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3400" dirty="0">
                          <a:latin typeface="Calibri"/>
                          <a:ea typeface="Calibri"/>
                          <a:cs typeface="Times New Roman"/>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2" name="TextBox 31"/>
          <p:cNvSpPr txBox="1"/>
          <p:nvPr/>
        </p:nvSpPr>
        <p:spPr>
          <a:xfrm>
            <a:off x="36499800" y="17907000"/>
            <a:ext cx="11341930" cy="615553"/>
          </a:xfrm>
          <a:prstGeom prst="rect">
            <a:avLst/>
          </a:prstGeom>
          <a:noFill/>
        </p:spPr>
        <p:txBody>
          <a:bodyPr wrap="none" rtlCol="0">
            <a:spAutoFit/>
          </a:bodyPr>
          <a:lstStyle/>
          <a:p>
            <a:r>
              <a:rPr lang="en-US" sz="3400" i="1" dirty="0" smtClean="0"/>
              <a:t>Table 1.  Results of screening implementation from Sunset CHC</a:t>
            </a:r>
            <a:endParaRPr lang="en-US" sz="3400" i="1" dirty="0"/>
          </a:p>
        </p:txBody>
      </p:sp>
      <p:sp>
        <p:nvSpPr>
          <p:cNvPr id="16" name="TextBox 15"/>
          <p:cNvSpPr txBox="1"/>
          <p:nvPr/>
        </p:nvSpPr>
        <p:spPr>
          <a:xfrm>
            <a:off x="8050817" y="11734800"/>
            <a:ext cx="7798822" cy="646331"/>
          </a:xfrm>
          <a:prstGeom prst="rect">
            <a:avLst/>
          </a:prstGeom>
          <a:noFill/>
        </p:spPr>
        <p:txBody>
          <a:bodyPr wrap="square" rtlCol="0">
            <a:spAutoFit/>
          </a:bodyPr>
          <a:lstStyle/>
          <a:p>
            <a:r>
              <a:rPr lang="en-US" sz="3600" dirty="0" smtClean="0"/>
              <a:t>.</a:t>
            </a:r>
            <a:endParaRPr lang="en-US" sz="360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54184" y="15731460"/>
            <a:ext cx="7546748" cy="7128540"/>
          </a:xfrm>
          <a:prstGeom prst="rect">
            <a:avLst/>
          </a:prstGeom>
        </p:spPr>
      </p:pic>
      <p:sp>
        <p:nvSpPr>
          <p:cNvPr id="8" name="TextBox 7"/>
          <p:cNvSpPr txBox="1"/>
          <p:nvPr/>
        </p:nvSpPr>
        <p:spPr>
          <a:xfrm>
            <a:off x="1752599" y="15731460"/>
            <a:ext cx="6372025" cy="5847755"/>
          </a:xfrm>
          <a:prstGeom prst="rect">
            <a:avLst/>
          </a:prstGeom>
          <a:noFill/>
        </p:spPr>
        <p:txBody>
          <a:bodyPr wrap="square" rtlCol="0">
            <a:spAutoFit/>
          </a:bodyPr>
          <a:lstStyle/>
          <a:p>
            <a:pPr algn="ctr"/>
            <a:r>
              <a:rPr lang="en-US" sz="3400" b="1" dirty="0">
                <a:solidFill>
                  <a:srgbClr val="002147"/>
                </a:solidFill>
              </a:rPr>
              <a:t>References</a:t>
            </a:r>
          </a:p>
          <a:p>
            <a:r>
              <a:rPr lang="en-US" sz="3400" dirty="0"/>
              <a:t>American Academy of Pediatrics, Council on Children with Disabilities, Section on Developmental and Behavioral Pediatrics. Identifying infants and young children with developmental disorder in the medical home: an algorithm for developmental surveillance and screening. Pediatrics2006;118:405-20</a:t>
            </a:r>
          </a:p>
        </p:txBody>
      </p:sp>
      <p:graphicFrame>
        <p:nvGraphicFramePr>
          <p:cNvPr id="12" name="Table 11"/>
          <p:cNvGraphicFramePr>
            <a:graphicFrameLocks noGrp="1"/>
          </p:cNvGraphicFramePr>
          <p:nvPr>
            <p:extLst>
              <p:ext uri="{D42A27DB-BD31-4B8C-83A1-F6EECF244321}">
                <p14:modId xmlns:p14="http://schemas.microsoft.com/office/powerpoint/2010/main" val="2640366624"/>
              </p:ext>
            </p:extLst>
          </p:nvPr>
        </p:nvGraphicFramePr>
        <p:xfrm>
          <a:off x="18364200" y="19028166"/>
          <a:ext cx="31013400" cy="5486400"/>
        </p:xfrm>
        <a:graphic>
          <a:graphicData uri="http://schemas.openxmlformats.org/drawingml/2006/table">
            <a:tbl>
              <a:tblPr firstRow="1" bandRow="1">
                <a:tableStyleId>{72833802-FEF1-4C79-8D5D-14CF1EAF98D9}</a:tableStyleId>
              </a:tblPr>
              <a:tblGrid>
                <a:gridCol w="609600"/>
                <a:gridCol w="8610600"/>
                <a:gridCol w="3276600"/>
                <a:gridCol w="2314575"/>
                <a:gridCol w="2314575"/>
                <a:gridCol w="2314575"/>
                <a:gridCol w="2314575"/>
                <a:gridCol w="2314575"/>
                <a:gridCol w="2314575"/>
                <a:gridCol w="2314575"/>
                <a:gridCol w="2314575"/>
              </a:tblGrid>
              <a:tr h="0">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solidFill>
                      <a:srgbClr val="AB0520"/>
                    </a:solidFill>
                  </a:tcPr>
                </a:tc>
                <a:tc>
                  <a:txBody>
                    <a:bodyPr/>
                    <a:lstStyle/>
                    <a:p>
                      <a:pPr marL="0" marR="0">
                        <a:spcBef>
                          <a:spcPts val="0"/>
                        </a:spcBef>
                        <a:spcAft>
                          <a:spcPts val="0"/>
                        </a:spcAft>
                      </a:pPr>
                      <a:r>
                        <a:rPr lang="en-US" sz="3400" dirty="0">
                          <a:effectLst/>
                        </a:rPr>
                        <a:t>Clinic (County)</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solidFill>
                      <a:srgbClr val="AB0520"/>
                    </a:solidFill>
                  </a:tcPr>
                </a:tc>
                <a:tc>
                  <a:txBody>
                    <a:bodyPr/>
                    <a:lstStyle/>
                    <a:p>
                      <a:pPr marL="0" marR="0">
                        <a:spcBef>
                          <a:spcPts val="0"/>
                        </a:spcBef>
                        <a:spcAft>
                          <a:spcPts val="0"/>
                        </a:spcAft>
                      </a:pPr>
                      <a:r>
                        <a:rPr lang="en-US" sz="3400" dirty="0">
                          <a:effectLst/>
                        </a:rPr>
                        <a:t>Status</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solidFill>
                      <a:srgbClr val="AB0520"/>
                    </a:solidFill>
                  </a:tcPr>
                </a:tc>
                <a:tc gridSpan="4">
                  <a:txBody>
                    <a:bodyPr/>
                    <a:lstStyle/>
                    <a:p>
                      <a:pPr marL="0" marR="0" algn="ctr">
                        <a:spcBef>
                          <a:spcPts val="0"/>
                        </a:spcBef>
                        <a:spcAft>
                          <a:spcPts val="0"/>
                        </a:spcAft>
                      </a:pPr>
                      <a:r>
                        <a:rPr lang="en-US" sz="3400" dirty="0" err="1">
                          <a:effectLst/>
                        </a:rPr>
                        <a:t>PEDS</a:t>
                      </a:r>
                      <a:r>
                        <a:rPr lang="en-US" sz="3400" dirty="0">
                          <a:effectLst/>
                        </a:rPr>
                        <a:t> or </a:t>
                      </a:r>
                      <a:r>
                        <a:rPr lang="en-US" sz="3400" dirty="0" err="1">
                          <a:effectLst/>
                        </a:rPr>
                        <a:t>ASQ</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solidFill>
                      <a:srgbClr val="AB0520"/>
                    </a:solidFill>
                  </a:tcPr>
                </a:tc>
                <a:tc hMerge="1">
                  <a:txBody>
                    <a:bodyPr/>
                    <a:lstStyle/>
                    <a:p>
                      <a:endParaRPr lang="en-US"/>
                    </a:p>
                  </a:txBody>
                  <a:tcPr/>
                </a:tc>
                <a:tc hMerge="1">
                  <a:txBody>
                    <a:bodyPr/>
                    <a:lstStyle/>
                    <a:p>
                      <a:endParaRPr lang="en-US"/>
                    </a:p>
                  </a:txBody>
                  <a:tcPr/>
                </a:tc>
                <a:tc hMerge="1">
                  <a:txBody>
                    <a:bodyPr/>
                    <a:lstStyle/>
                    <a:p>
                      <a:endParaRPr lang="en-US"/>
                    </a:p>
                  </a:txBody>
                  <a:tcPr/>
                </a:tc>
                <a:tc gridSpan="4">
                  <a:txBody>
                    <a:bodyPr/>
                    <a:lstStyle/>
                    <a:p>
                      <a:pPr marL="0" marR="0" algn="ctr">
                        <a:spcBef>
                          <a:spcPts val="0"/>
                        </a:spcBef>
                        <a:spcAft>
                          <a:spcPts val="0"/>
                        </a:spcAft>
                      </a:pPr>
                      <a:r>
                        <a:rPr lang="en-US" sz="3400" dirty="0" smtClean="0">
                          <a:effectLst/>
                        </a:rPr>
                        <a:t>M-CHAT-R/F</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nchor="ctr">
                    <a:solidFill>
                      <a:srgbClr val="AB0520"/>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127943">
                <a:tc>
                  <a:txBody>
                    <a:bodyPr/>
                    <a:lstStyle/>
                    <a:p>
                      <a:endParaRPr lang="en-US" sz="3400" dirty="0">
                        <a:effectLst/>
                        <a:latin typeface="Cambria" panose="02040503050406030204" pitchFamily="18" charset="0"/>
                      </a:endParaRPr>
                    </a:p>
                  </a:txBody>
                  <a:tcPr/>
                </a:tc>
                <a:tc>
                  <a:txBody>
                    <a:bodyPr/>
                    <a:lstStyle/>
                    <a:p>
                      <a:endParaRPr lang="en-US" sz="3400" dirty="0"/>
                    </a:p>
                  </a:txBody>
                  <a:tcPr/>
                </a:tc>
                <a:tc>
                  <a:txBody>
                    <a:bodyPr/>
                    <a:lstStyle/>
                    <a:p>
                      <a:endParaRPr lang="en-US" sz="3400" dirty="0"/>
                    </a:p>
                  </a:txBody>
                  <a:tcPr/>
                </a:tc>
                <a:tc>
                  <a:txBody>
                    <a:bodyPr/>
                    <a:lstStyle/>
                    <a:p>
                      <a:pPr marL="0" marR="0" algn="ctr">
                        <a:spcBef>
                          <a:spcPts val="0"/>
                        </a:spcBef>
                        <a:spcAft>
                          <a:spcPts val="0"/>
                        </a:spcAft>
                      </a:pPr>
                      <a:r>
                        <a:rPr lang="en-US" sz="3400" smtClean="0">
                          <a:effectLst/>
                        </a:rPr>
                        <a:t>Interview</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smtClean="0">
                          <a:effectLst/>
                        </a:rPr>
                        <a:t>Flow</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smtClean="0">
                          <a:effectLst/>
                        </a:rPr>
                        <a:t>Training</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smtClean="0">
                          <a:effectLst/>
                        </a:rPr>
                        <a:t>Implement</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dirty="0">
                          <a:effectLst/>
                        </a:rPr>
                        <a:t>Interview</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dirty="0">
                          <a:effectLst/>
                        </a:rPr>
                        <a:t>Flow</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a:effectLst/>
                        </a:rPr>
                        <a:t>Training</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r>
                        <a:rPr lang="en-US" sz="3400" dirty="0">
                          <a:effectLst/>
                        </a:rPr>
                        <a:t>Implement</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r>
              <a:tr h="504825">
                <a:tc>
                  <a:txBody>
                    <a:bodyPr/>
                    <a:lstStyle/>
                    <a:p>
                      <a:pPr marL="0" marR="0">
                        <a:spcBef>
                          <a:spcPts val="0"/>
                        </a:spcBef>
                        <a:spcAft>
                          <a:spcPts val="0"/>
                        </a:spcAft>
                      </a:pPr>
                      <a:r>
                        <a:rPr lang="en-US" sz="3400">
                          <a:effectLst/>
                        </a:rPr>
                        <a:t>1</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North Country Health Care (Coconino)</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smtClean="0">
                          <a:effectLst/>
                        </a:rPr>
                        <a:t>PEDS 2014</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lgn="ctr">
                        <a:spcBef>
                          <a:spcPts val="0"/>
                        </a:spcBef>
                        <a:spcAft>
                          <a:spcPts val="0"/>
                        </a:spcAft>
                      </a:pPr>
                      <a:r>
                        <a:rPr lang="en-US" sz="3400" dirty="0" smtClean="0">
                          <a:effectLst/>
                        </a:rPr>
                        <a:t>Nov 2014  </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kern="1200" dirty="0" smtClean="0">
                          <a:effectLst/>
                        </a:rPr>
                        <a:t>Dec 2014</a:t>
                      </a:r>
                      <a:endParaRPr lang="en-US" sz="34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3400" kern="1200" dirty="0" smtClean="0">
                          <a:effectLst/>
                        </a:rPr>
                        <a:t>Mar </a:t>
                      </a:r>
                      <a:r>
                        <a:rPr lang="en-US" sz="3400" kern="1200" dirty="0" smtClean="0">
                          <a:effectLst/>
                        </a:rPr>
                        <a:t>2015</a:t>
                      </a:r>
                      <a:endParaRPr lang="en-US" sz="3400" kern="1200" dirty="0">
                        <a:solidFill>
                          <a:schemeClr val="tx1"/>
                        </a:solidFill>
                        <a:effectLst/>
                        <a:latin typeface="+mn-lt"/>
                        <a:ea typeface="+mn-ea"/>
                        <a:cs typeface="+mn-cs"/>
                      </a:endParaRPr>
                    </a:p>
                  </a:txBody>
                  <a:tcPr marL="0" marR="0" marT="0" marB="0" anchor="ctr"/>
                </a:tc>
                <a:tc>
                  <a:txBody>
                    <a:bodyPr/>
                    <a:lstStyle/>
                    <a:p>
                      <a:pPr marL="0" marR="0" algn="ctr">
                        <a:spcBef>
                          <a:spcPts val="0"/>
                        </a:spcBef>
                        <a:spcAft>
                          <a:spcPts val="0"/>
                        </a:spcAft>
                      </a:pPr>
                      <a:r>
                        <a:rPr lang="en-US" sz="3400" smtClean="0">
                          <a:effectLst/>
                        </a:rPr>
                        <a:t>Apr </a:t>
                      </a:r>
                      <a:r>
                        <a:rPr lang="en-US" sz="3400" smtClean="0">
                          <a:effectLst/>
                        </a:rPr>
                        <a:t>2015</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r>
                        <a:rPr lang="en-US" sz="3400" dirty="0">
                          <a:effectLst/>
                        </a:rPr>
                        <a:t> </a:t>
                      </a: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r>
                        <a:rPr lang="en-US" sz="3400" dirty="0">
                          <a:effectLst/>
                        </a:rPr>
                        <a:t> </a:t>
                      </a: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r>
                        <a:rPr lang="en-US" sz="3400">
                          <a:effectLst/>
                        </a:rPr>
                        <a:t> </a:t>
                      </a:r>
                      <a:endParaRPr lang="en-US" sz="3400">
                        <a:effectLst/>
                        <a:latin typeface="+mn-lt"/>
                        <a:ea typeface="MS Mincho" panose="02020609040205080304" pitchFamily="49" charset="-128"/>
                        <a:cs typeface="Times New Roman" panose="02020603050405020304" pitchFamily="18" charset="0"/>
                      </a:endParaRPr>
                    </a:p>
                  </a:txBody>
                  <a:tcPr marL="0" marR="0" marT="0" marB="0"/>
                </a:tc>
              </a:tr>
              <a:tr h="370840">
                <a:tc>
                  <a:txBody>
                    <a:bodyPr/>
                    <a:lstStyle/>
                    <a:p>
                      <a:pPr marL="0" marR="0">
                        <a:spcBef>
                          <a:spcPts val="0"/>
                        </a:spcBef>
                        <a:spcAft>
                          <a:spcPts val="0"/>
                        </a:spcAft>
                      </a:pPr>
                      <a:r>
                        <a:rPr lang="en-US" sz="3400">
                          <a:effectLst/>
                        </a:rPr>
                        <a:t>2</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 Sunset Community Health </a:t>
                      </a:r>
                      <a:r>
                        <a:rPr lang="en-US" sz="3400" dirty="0" err="1" smtClean="0">
                          <a:effectLst/>
                        </a:rPr>
                        <a:t>Ctr</a:t>
                      </a:r>
                      <a:r>
                        <a:rPr lang="en-US" sz="3400" dirty="0" smtClean="0">
                          <a:effectLst/>
                        </a:rPr>
                        <a:t> </a:t>
                      </a:r>
                      <a:r>
                        <a:rPr lang="en-US" sz="3400" dirty="0">
                          <a:effectLst/>
                        </a:rPr>
                        <a:t>(Yuma)</a:t>
                      </a:r>
                      <a:endParaRPr lang="en-US" sz="3400" b="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smtClean="0">
                          <a:effectLst/>
                        </a:rPr>
                        <a:t>M-CHAT 2014</a:t>
                      </a:r>
                      <a:endParaRPr lang="en-US" sz="3400" b="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lgn="ctr">
                        <a:spcBef>
                          <a:spcPts val="0"/>
                        </a:spcBef>
                        <a:spcAft>
                          <a:spcPts val="0"/>
                        </a:spcAft>
                      </a:pPr>
                      <a:r>
                        <a:rPr lang="en-US" sz="3400" dirty="0" smtClean="0">
                          <a:effectLst/>
                        </a:rPr>
                        <a:t>Dec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dirty="0" smtClean="0">
                          <a:effectLst/>
                        </a:rPr>
                        <a:t>Jan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dirty="0" smtClean="0">
                          <a:effectLst/>
                        </a:rPr>
                        <a:t> Mar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dirty="0" smtClean="0">
                          <a:effectLst/>
                        </a:rPr>
                        <a:t>Apr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r>
              <a:tr h="370840">
                <a:tc>
                  <a:txBody>
                    <a:bodyPr/>
                    <a:lstStyle/>
                    <a:p>
                      <a:pPr marL="0" marR="0">
                        <a:spcBef>
                          <a:spcPts val="0"/>
                        </a:spcBef>
                        <a:spcAft>
                          <a:spcPts val="0"/>
                        </a:spcAft>
                      </a:pPr>
                      <a:r>
                        <a:rPr lang="en-US" sz="3400">
                          <a:effectLst/>
                        </a:rPr>
                        <a:t>3</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a:effectLst/>
                        </a:rPr>
                        <a:t>Indian Health Services Sells Unit (Pima)</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smtClean="0">
                          <a:effectLst/>
                        </a:rPr>
                        <a:t>Incomplete</a:t>
                      </a:r>
                      <a:r>
                        <a:rPr lang="en-US" sz="3400" baseline="0" dirty="0" smtClean="0">
                          <a:effectLst/>
                        </a:rPr>
                        <a:t> </a:t>
                      </a:r>
                      <a:r>
                        <a:rPr lang="en-US" sz="3400" dirty="0" smtClean="0">
                          <a:effectLst/>
                        </a:rPr>
                        <a:t>2014</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r>
              <a:tr h="370840">
                <a:tc>
                  <a:txBody>
                    <a:bodyPr/>
                    <a:lstStyle/>
                    <a:p>
                      <a:pPr marL="0" marR="0">
                        <a:spcBef>
                          <a:spcPts val="0"/>
                        </a:spcBef>
                        <a:spcAft>
                          <a:spcPts val="0"/>
                        </a:spcAft>
                      </a:pPr>
                      <a:r>
                        <a:rPr lang="en-US" sz="3400">
                          <a:effectLst/>
                        </a:rPr>
                        <a:t>4</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UA </a:t>
                      </a:r>
                      <a:r>
                        <a:rPr lang="en-US" sz="3400" dirty="0" smtClean="0">
                          <a:effectLst/>
                        </a:rPr>
                        <a:t>Family </a:t>
                      </a:r>
                      <a:r>
                        <a:rPr lang="en-US" sz="3400" dirty="0">
                          <a:effectLst/>
                        </a:rPr>
                        <a:t>Medicine Clinic (Pima)</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smtClean="0">
                          <a:effectLst/>
                        </a:rPr>
                        <a:t>Incomplete</a:t>
                      </a:r>
                      <a:r>
                        <a:rPr lang="en-US" sz="3400" baseline="0" dirty="0" smtClean="0">
                          <a:effectLst/>
                        </a:rPr>
                        <a:t> </a:t>
                      </a:r>
                      <a:r>
                        <a:rPr lang="en-US" sz="3400" dirty="0" smtClean="0">
                          <a:effectLst/>
                        </a:rPr>
                        <a:t>2014</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a:effectLst/>
                        </a:rPr>
                        <a:t> </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lgn="ctr">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r>
              <a:tr h="370840">
                <a:tc>
                  <a:txBody>
                    <a:bodyPr/>
                    <a:lstStyle/>
                    <a:p>
                      <a:pPr marL="0" marR="0">
                        <a:spcBef>
                          <a:spcPts val="0"/>
                        </a:spcBef>
                        <a:spcAft>
                          <a:spcPts val="0"/>
                        </a:spcAft>
                      </a:pPr>
                      <a:r>
                        <a:rPr lang="en-US" sz="3400">
                          <a:effectLst/>
                        </a:rPr>
                        <a:t>5</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Mariposa Community Health </a:t>
                      </a:r>
                      <a:r>
                        <a:rPr lang="en-US" sz="3400" dirty="0" err="1" smtClean="0">
                          <a:effectLst/>
                        </a:rPr>
                        <a:t>Ctr</a:t>
                      </a:r>
                      <a:r>
                        <a:rPr lang="en-US" sz="3400" dirty="0" smtClean="0">
                          <a:effectLst/>
                        </a:rPr>
                        <a:t> </a:t>
                      </a:r>
                      <a:r>
                        <a:rPr lang="en-US" sz="3400" dirty="0">
                          <a:effectLst/>
                        </a:rPr>
                        <a:t>(Santa Cruz)</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smtClean="0">
                          <a:effectLst/>
                        </a:rPr>
                        <a:t>Incomplete</a:t>
                      </a:r>
                      <a:r>
                        <a:rPr lang="en-US" sz="3400" baseline="0" dirty="0" smtClean="0">
                          <a:effectLst/>
                        </a:rPr>
                        <a:t> </a:t>
                      </a:r>
                      <a:r>
                        <a:rPr lang="en-US" sz="3400" dirty="0" smtClean="0">
                          <a:effectLst/>
                        </a:rPr>
                        <a:t>2014</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r>
              <a:tr h="370840">
                <a:tc>
                  <a:txBody>
                    <a:bodyPr/>
                    <a:lstStyle/>
                    <a:p>
                      <a:pPr marL="0" marR="0">
                        <a:spcBef>
                          <a:spcPts val="0"/>
                        </a:spcBef>
                        <a:spcAft>
                          <a:spcPts val="0"/>
                        </a:spcAft>
                      </a:pPr>
                      <a:r>
                        <a:rPr lang="en-US" sz="3400">
                          <a:effectLst/>
                        </a:rPr>
                        <a:t>6</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err="1">
                          <a:effectLst/>
                        </a:rPr>
                        <a:t>Chiricahua</a:t>
                      </a:r>
                      <a:r>
                        <a:rPr lang="en-US" sz="3400" dirty="0">
                          <a:effectLst/>
                        </a:rPr>
                        <a:t> Community Health </a:t>
                      </a:r>
                      <a:r>
                        <a:rPr lang="en-US" sz="3400" dirty="0" err="1" smtClean="0">
                          <a:effectLst/>
                        </a:rPr>
                        <a:t>Ctrs</a:t>
                      </a:r>
                      <a:r>
                        <a:rPr lang="en-US" sz="3400" dirty="0" smtClean="0">
                          <a:effectLst/>
                        </a:rPr>
                        <a:t> </a:t>
                      </a:r>
                      <a:r>
                        <a:rPr lang="en-US" sz="3400" dirty="0">
                          <a:effectLst/>
                        </a:rPr>
                        <a:t>(Cochise)</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Pulled Out 2013</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a:effectLst/>
                        </a:rPr>
                        <a:t> </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c>
                  <a:txBody>
                    <a:bodyPr/>
                    <a:lstStyle/>
                    <a:p>
                      <a:pPr marL="0" marR="0">
                        <a:spcBef>
                          <a:spcPts val="0"/>
                        </a:spcBef>
                        <a:spcAft>
                          <a:spcPts val="0"/>
                        </a:spcAft>
                      </a:pPr>
                      <a:endParaRPr lang="en-US" sz="3400" dirty="0">
                        <a:effectLst/>
                        <a:latin typeface="+mn-lt"/>
                        <a:ea typeface="MS Mincho" panose="02020609040205080304" pitchFamily="49" charset="-128"/>
                        <a:cs typeface="Times New Roman" panose="02020603050405020304" pitchFamily="18" charset="0"/>
                      </a:endParaRPr>
                    </a:p>
                  </a:txBody>
                  <a:tcPr marL="0" marR="0" marT="0" marB="0"/>
                </a:tc>
              </a:tr>
              <a:tr h="370840">
                <a:tc>
                  <a:txBody>
                    <a:bodyPr/>
                    <a:lstStyle/>
                    <a:p>
                      <a:pPr marL="0" marR="0">
                        <a:spcBef>
                          <a:spcPts val="0"/>
                        </a:spcBef>
                        <a:spcAft>
                          <a:spcPts val="0"/>
                        </a:spcAft>
                      </a:pPr>
                      <a:r>
                        <a:rPr lang="en-US" sz="3400">
                          <a:effectLst/>
                        </a:rPr>
                        <a:t>7</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a:effectLst/>
                        </a:rPr>
                        <a:t>Gila Valley Clinic (Graham)</a:t>
                      </a:r>
                      <a:endParaRPr lang="en-US" sz="340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smtClean="0">
                          <a:effectLst/>
                        </a:rPr>
                        <a:t>M-CHAT</a:t>
                      </a:r>
                      <a:r>
                        <a:rPr lang="en-US" sz="3400" baseline="0" dirty="0" smtClean="0">
                          <a:effectLst/>
                        </a:rPr>
                        <a:t> </a:t>
                      </a:r>
                      <a:r>
                        <a:rPr lang="en-US" sz="3400" dirty="0" smtClean="0">
                          <a:effectLst/>
                        </a:rPr>
                        <a:t>2014</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spcBef>
                          <a:spcPts val="0"/>
                        </a:spcBef>
                        <a:spcAft>
                          <a:spcPts val="0"/>
                        </a:spcAft>
                      </a:pPr>
                      <a:r>
                        <a:rPr lang="en-US" sz="3400" dirty="0">
                          <a:effectLst/>
                        </a:rPr>
                        <a:t> </a:t>
                      </a:r>
                      <a:endParaRPr lang="en-US" sz="3400" dirty="0">
                        <a:effectLst/>
                        <a:latin typeface="Cambria" panose="02040503050406030204" pitchFamily="18" charset="0"/>
                        <a:ea typeface="MS Mincho" panose="02020609040205080304" pitchFamily="49" charset="-128"/>
                        <a:cs typeface="Times New Roman" panose="02020603050405020304" pitchFamily="18" charset="0"/>
                      </a:endParaRPr>
                    </a:p>
                  </a:txBody>
                  <a:tcPr marL="0" marR="0" marT="0" marB="0">
                    <a:solidFill>
                      <a:srgbClr val="AB0520"/>
                    </a:solidFill>
                  </a:tcPr>
                </a:tc>
                <a:tc>
                  <a:txBody>
                    <a:bodyPr/>
                    <a:lstStyle/>
                    <a:p>
                      <a:pPr marL="0" marR="0" algn="ctr">
                        <a:spcBef>
                          <a:spcPts val="0"/>
                        </a:spcBef>
                        <a:spcAft>
                          <a:spcPts val="0"/>
                        </a:spcAft>
                      </a:pPr>
                      <a:r>
                        <a:rPr lang="en-US" sz="3400" dirty="0" smtClean="0">
                          <a:effectLst/>
                        </a:rPr>
                        <a:t>Dec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dirty="0" smtClean="0">
                          <a:effectLst/>
                        </a:rPr>
                        <a:t>Jan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dirty="0" smtClean="0">
                          <a:effectLst/>
                        </a:rPr>
                        <a:t> Mar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c>
                  <a:txBody>
                    <a:bodyPr/>
                    <a:lstStyle/>
                    <a:p>
                      <a:pPr marL="0" marR="0" algn="ctr">
                        <a:spcBef>
                          <a:spcPts val="0"/>
                        </a:spcBef>
                        <a:spcAft>
                          <a:spcPts val="0"/>
                        </a:spcAft>
                      </a:pPr>
                      <a:r>
                        <a:rPr lang="en-US" sz="3400" dirty="0" smtClean="0">
                          <a:effectLst/>
                        </a:rPr>
                        <a:t>Apr 2014</a:t>
                      </a:r>
                      <a:endParaRPr lang="en-US" sz="3400" dirty="0">
                        <a:effectLst/>
                        <a:latin typeface="+mn-lt"/>
                        <a:ea typeface="MS Mincho" panose="02020609040205080304" pitchFamily="49" charset="-128"/>
                        <a:cs typeface="Times New Roman" panose="02020603050405020304" pitchFamily="18" charset="0"/>
                      </a:endParaRPr>
                    </a:p>
                  </a:txBody>
                  <a:tcPr marL="0" marR="0" marT="0" marB="0" anchor="ctr"/>
                </a:tc>
              </a:tr>
            </a:tbl>
          </a:graphicData>
        </a:graphic>
      </p:graphicFrame>
      <p:sp>
        <p:nvSpPr>
          <p:cNvPr id="37" name="TextBox 36"/>
          <p:cNvSpPr txBox="1"/>
          <p:nvPr/>
        </p:nvSpPr>
        <p:spPr>
          <a:xfrm>
            <a:off x="18821400" y="24518155"/>
            <a:ext cx="6550576" cy="615553"/>
          </a:xfrm>
          <a:prstGeom prst="rect">
            <a:avLst/>
          </a:prstGeom>
          <a:noFill/>
        </p:spPr>
        <p:txBody>
          <a:bodyPr wrap="none" rtlCol="0">
            <a:spAutoFit/>
          </a:bodyPr>
          <a:lstStyle/>
          <a:p>
            <a:r>
              <a:rPr lang="en-US" sz="3400" i="1" dirty="0" smtClean="0"/>
              <a:t>Table 2.  Status of participating sites</a:t>
            </a:r>
            <a:endParaRPr lang="en-US" sz="3400" i="1"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7afcab3a48e3f9d9cdb1332c9b95c74a729183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910</TotalTime>
  <Words>734</Words>
  <Application>Microsoft Office PowerPoint</Application>
  <PresentationFormat>Custom</PresentationFormat>
  <Paragraphs>130</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MS Mincho</vt:lpstr>
      <vt:lpstr>Arial</vt:lpstr>
      <vt:lpstr>Calibri</vt:lpstr>
      <vt:lpstr>Cambria</vt:lpstr>
      <vt:lpstr>Tahoma</vt:lpstr>
      <vt:lpstr>Times New Roman</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Jennifer Andrews</dc:creator>
  <cp:lastModifiedBy>Eileen McGrath</cp:lastModifiedBy>
  <cp:revision>81</cp:revision>
  <cp:lastPrinted>2014-07-15T22:39:46Z</cp:lastPrinted>
  <dcterms:created xsi:type="dcterms:W3CDTF">2013-04-29T22:29:31Z</dcterms:created>
  <dcterms:modified xsi:type="dcterms:W3CDTF">2014-10-10T19:40:33Z</dcterms:modified>
</cp:coreProperties>
</file>